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528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458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594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24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59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724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68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99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025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66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54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7296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165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304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786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551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178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3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A97E9-7A5C-4F83-8B18-72DF842266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LAPORAN PERTANGGUNG JAWABAN SIE. PERPUS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D323F4-BE12-40AD-B39C-CF82ECF0DF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dobe Hebrew" panose="02040503050201020203" pitchFamily="18" charset="-79"/>
                <a:cs typeface="Adobe Hebrew" panose="02040503050201020203" pitchFamily="18" charset="-79"/>
              </a:rPr>
              <a:t>PLENO 3</a:t>
            </a:r>
          </a:p>
        </p:txBody>
      </p:sp>
    </p:spTree>
    <p:extLst>
      <p:ext uri="{BB962C8B-B14F-4D97-AF65-F5344CB8AC3E}">
        <p14:creationId xmlns:p14="http://schemas.microsoft.com/office/powerpoint/2010/main" val="772811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DD5E2-73AB-40E8-8561-CA7731A88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127059"/>
            <a:ext cx="8610600" cy="1293028"/>
          </a:xfrm>
        </p:spPr>
        <p:txBody>
          <a:bodyPr>
            <a:normAutofit/>
          </a:bodyPr>
          <a:lstStyle/>
          <a:p>
            <a:r>
              <a:rPr lang="en-US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dobe Hebrew" panose="02040503050201020203" pitchFamily="18" charset="-79"/>
                <a:cs typeface="Adobe Hebrew" panose="02040503050201020203" pitchFamily="18" charset="-79"/>
              </a:rPr>
              <a:t>PEJUANG PERPUS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74DA6F-F66B-4744-BCAF-B4039EE53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944" y="1330196"/>
            <a:ext cx="3621313" cy="5431969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CB6B848F-0F53-49F1-BAB4-5888C167C8FC}"/>
              </a:ext>
            </a:extLst>
          </p:cNvPr>
          <p:cNvSpPr/>
          <p:nvPr/>
        </p:nvSpPr>
        <p:spPr>
          <a:xfrm>
            <a:off x="141844" y="1957527"/>
            <a:ext cx="3210956" cy="1132038"/>
          </a:xfrm>
          <a:prstGeom prst="cloudCallout">
            <a:avLst>
              <a:gd name="adj1" fmla="val 84683"/>
              <a:gd name="adj2" fmla="val 1307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omic Sans MS" panose="030F0702030302020204" pitchFamily="66" charset="0"/>
              </a:rPr>
              <a:t>Koordinator</a:t>
            </a:r>
            <a:endParaRPr lang="en-US" sz="1400" b="1" dirty="0"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latin typeface="Comic Sans MS" panose="030F0702030302020204" pitchFamily="66" charset="0"/>
              </a:rPr>
              <a:t>Erica Grace </a:t>
            </a:r>
            <a:r>
              <a:rPr lang="en-US" sz="1400" dirty="0" err="1">
                <a:latin typeface="Comic Sans MS" panose="030F0702030302020204" pitchFamily="66" charset="0"/>
              </a:rPr>
              <a:t>Hutadjulu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33F03F28-98FD-4200-9E22-0E22ACB6EBF9}"/>
              </a:ext>
            </a:extLst>
          </p:cNvPr>
          <p:cNvSpPr/>
          <p:nvPr/>
        </p:nvSpPr>
        <p:spPr>
          <a:xfrm>
            <a:off x="183407" y="4811563"/>
            <a:ext cx="3169393" cy="1132038"/>
          </a:xfrm>
          <a:prstGeom prst="cloudCallout">
            <a:avLst>
              <a:gd name="adj1" fmla="val 102374"/>
              <a:gd name="adj2" fmla="val -77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omic Sans MS" panose="030F0702030302020204" pitchFamily="66" charset="0"/>
              </a:rPr>
              <a:t>Anggota</a:t>
            </a:r>
            <a:r>
              <a:rPr lang="en-US" b="1" dirty="0">
                <a:latin typeface="Comic Sans MS" panose="030F0702030302020204" pitchFamily="66" charset="0"/>
              </a:rPr>
              <a:t> 1</a:t>
            </a:r>
          </a:p>
          <a:p>
            <a:pPr algn="ctr"/>
            <a:r>
              <a:rPr lang="en-US" sz="1400" dirty="0">
                <a:latin typeface="Comic Sans MS" panose="030F0702030302020204" pitchFamily="66" charset="0"/>
              </a:rPr>
              <a:t>Ridea V. P. Siwabessy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CCE503C2-68C9-417F-8AD3-F3616782C190}"/>
              </a:ext>
            </a:extLst>
          </p:cNvPr>
          <p:cNvSpPr/>
          <p:nvPr/>
        </p:nvSpPr>
        <p:spPr>
          <a:xfrm>
            <a:off x="8336807" y="1611163"/>
            <a:ext cx="3169393" cy="1132038"/>
          </a:xfrm>
          <a:prstGeom prst="cloudCallout">
            <a:avLst>
              <a:gd name="adj1" fmla="val -86906"/>
              <a:gd name="adj2" fmla="val -3098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omic Sans MS" panose="030F0702030302020204" pitchFamily="66" charset="0"/>
              </a:rPr>
              <a:t>Anggota</a:t>
            </a:r>
            <a:r>
              <a:rPr lang="en-US" b="1" dirty="0">
                <a:latin typeface="Comic Sans MS" panose="030F0702030302020204" pitchFamily="66" charset="0"/>
              </a:rPr>
              <a:t> 2</a:t>
            </a:r>
          </a:p>
          <a:p>
            <a:pPr algn="ctr"/>
            <a:r>
              <a:rPr lang="en-US" sz="1400" dirty="0" err="1">
                <a:latin typeface="Comic Sans MS" panose="030F0702030302020204" pitchFamily="66" charset="0"/>
              </a:rPr>
              <a:t>Berlianto</a:t>
            </a:r>
            <a:r>
              <a:rPr lang="en-US" sz="1400" dirty="0">
                <a:latin typeface="Comic Sans MS" panose="030F0702030302020204" pitchFamily="66" charset="0"/>
              </a:rPr>
              <a:t> P. </a:t>
            </a:r>
            <a:r>
              <a:rPr lang="en-US" sz="1400" dirty="0" err="1">
                <a:latin typeface="Comic Sans MS" panose="030F0702030302020204" pitchFamily="66" charset="0"/>
              </a:rPr>
              <a:t>Saragih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4AC52D08-C390-4165-BC91-99A869E4CEB1}"/>
              </a:ext>
            </a:extLst>
          </p:cNvPr>
          <p:cNvSpPr/>
          <p:nvPr/>
        </p:nvSpPr>
        <p:spPr>
          <a:xfrm>
            <a:off x="8336806" y="4245544"/>
            <a:ext cx="3467267" cy="1132038"/>
          </a:xfrm>
          <a:prstGeom prst="cloudCallout">
            <a:avLst>
              <a:gd name="adj1" fmla="val -69420"/>
              <a:gd name="adj2" fmla="val -13868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omic Sans MS" panose="030F0702030302020204" pitchFamily="66" charset="0"/>
              </a:rPr>
              <a:t>KaBid</a:t>
            </a:r>
            <a:endParaRPr lang="en-US" b="1" dirty="0">
              <a:latin typeface="Comic Sans MS" panose="030F0702030302020204" pitchFamily="66" charset="0"/>
            </a:endParaRPr>
          </a:p>
          <a:p>
            <a:pPr algn="ctr"/>
            <a:r>
              <a:rPr lang="en-US" sz="1400" dirty="0" err="1">
                <a:latin typeface="Comic Sans MS" panose="030F0702030302020204" pitchFamily="66" charset="0"/>
              </a:rPr>
              <a:t>Bety</a:t>
            </a:r>
            <a:r>
              <a:rPr lang="en-US" sz="1400" dirty="0">
                <a:latin typeface="Comic Sans MS" panose="030F0702030302020204" pitchFamily="66" charset="0"/>
              </a:rPr>
              <a:t> Elizabeth </a:t>
            </a:r>
            <a:r>
              <a:rPr lang="en-US" sz="1400" dirty="0" err="1">
                <a:latin typeface="Comic Sans MS" panose="030F0702030302020204" pitchFamily="66" charset="0"/>
              </a:rPr>
              <a:t>Pasaribu</a:t>
            </a:r>
            <a:endParaRPr lang="en-US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231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0809D-CCF2-4731-AD15-A2A51620B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611968"/>
            <a:ext cx="8610600" cy="1293028"/>
          </a:xfrm>
        </p:spPr>
        <p:txBody>
          <a:bodyPr>
            <a:normAutofit/>
          </a:bodyPr>
          <a:lstStyle/>
          <a:p>
            <a:r>
              <a:rPr lang="en-US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dobe Hebrew" panose="02040503050201020203" pitchFamily="18" charset="-79"/>
                <a:cs typeface="Adobe Hebrew" panose="02040503050201020203" pitchFamily="18" charset="-79"/>
              </a:rPr>
              <a:t>LATAR BELAKANG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AF83E-82B8-43F0-A1D2-D05E1A3AD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id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Perpustakaan PMK dibentuk untuk mengatur dan menjaga setiap buku atau barang yang terdapat dilemari perpustakaan PMK. Baik buku yang disumbangkan jemaat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ataupun buku yang dibeli d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</a:t>
            </a:r>
            <a:r>
              <a:rPr lang="id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 sie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d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dana.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id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Perpustakaan PMK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bertujuan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untuk meningkatkan minat baca jemaat PMK terutama atas buku rohani.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7619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FD845-877D-42D9-AA51-FCCA5E9F1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dobe Hebrew" panose="02040503050201020203" pitchFamily="18" charset="-79"/>
                <a:cs typeface="Adobe Hebrew" panose="02040503050201020203" pitchFamily="18" charset="-79"/>
              </a:rPr>
              <a:t>TUJUAN</a:t>
            </a:r>
            <a:endParaRPr lang="en-US" sz="72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5D068-D457-4A4C-B134-7C449566A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pengetahuan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pertumbuhan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rohani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menyediakan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fasilitas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buku rohani, majalah rohani, renungan, dll.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q"/>
            </a:pPr>
            <a:r>
              <a:rPr lang="id-I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Meningkatkan minat baca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0" indent="-457200" algn="just">
              <a:buFont typeface="Wingdings" panose="05000000000000000000" pitchFamily="2" charset="2"/>
              <a:buChar char="q"/>
            </a:pPr>
            <a:r>
              <a:rPr lang="id-I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Meningkatkan jumlah anggota perpustakaan PMK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2081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84182-6087-4BA1-969F-53EAA1A87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45" y="2149826"/>
            <a:ext cx="10287000" cy="2463736"/>
          </a:xfrm>
        </p:spPr>
        <p:txBody>
          <a:bodyPr>
            <a:normAutofit/>
          </a:bodyPr>
          <a:lstStyle/>
          <a:p>
            <a:pPr algn="ctr"/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 KERJA YANG TELAH DILAKSANAKAN</a:t>
            </a:r>
          </a:p>
        </p:txBody>
      </p:sp>
    </p:spTree>
    <p:extLst>
      <p:ext uri="{BB962C8B-B14F-4D97-AF65-F5344CB8AC3E}">
        <p14:creationId xmlns:p14="http://schemas.microsoft.com/office/powerpoint/2010/main" val="19960895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A0BCB-B61E-4401-A69C-8F082064E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62581"/>
            <a:ext cx="8610600" cy="1293028"/>
          </a:xfrm>
        </p:spPr>
        <p:txBody>
          <a:bodyPr>
            <a:normAutofit/>
          </a:bodyPr>
          <a:lstStyle/>
          <a:p>
            <a:r>
              <a:rPr lang="en-US" sz="66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dobe Hebrew" panose="02040503050201020203" pitchFamily="18" charset="-79"/>
                <a:cs typeface="Adobe Hebrew" panose="02040503050201020203" pitchFamily="18" charset="-79"/>
              </a:rPr>
              <a:t>BULETIN PMK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7B53D-DB80-4FD1-B1DE-0674FB189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44769"/>
            <a:ext cx="10820400" cy="506384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Deskripsi</a:t>
            </a:r>
            <a:r>
              <a:rPr lang="en-US" sz="24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:  </a:t>
            </a:r>
            <a:r>
              <a:rPr lang="id-ID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Membuat buletin edisi khusus dalam event tertentu dengan konten yang lebih menarik dan lebih banyak.</a:t>
            </a:r>
            <a:endParaRPr lang="en-US" sz="24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</a:p>
          <a:p>
            <a:pPr marL="690563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Natal (9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Desember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2016)</a:t>
            </a:r>
          </a:p>
          <a:p>
            <a:pPr marL="690563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Valentine (17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Februari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2017)</a:t>
            </a:r>
          </a:p>
          <a:p>
            <a:pPr marL="690563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Paskah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(28 April 2017)</a:t>
            </a:r>
          </a:p>
          <a:p>
            <a:pPr marL="690563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Ulang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tahun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 (16 September 2017)</a:t>
            </a:r>
          </a:p>
          <a:p>
            <a:pPr marL="223838" indent="-223838" algn="just">
              <a:lnSpc>
                <a:spcPct val="100000"/>
              </a:lnSpc>
              <a:spcBef>
                <a:spcPts val="0"/>
              </a:spcBef>
            </a:pPr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Penanggungjawab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Linggom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Ridea</a:t>
            </a:r>
          </a:p>
          <a:p>
            <a:pPr marL="223838" indent="-223838" algn="just">
              <a:lnSpc>
                <a:spcPct val="100000"/>
              </a:lnSpc>
              <a:spcBef>
                <a:spcPts val="0"/>
              </a:spcBef>
            </a:pPr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Indikator</a:t>
            </a:r>
            <a:r>
              <a:rPr lang="en-US" sz="24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keberhasilan</a:t>
            </a:r>
            <a:r>
              <a:rPr lang="en-US" sz="24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: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Dapat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terlaksana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 kali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dalam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tahun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kepengurusan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marL="223838" indent="-223838" algn="just">
              <a:lnSpc>
                <a:spcPct val="100000"/>
              </a:lnSpc>
              <a:spcBef>
                <a:spcPts val="0"/>
              </a:spcBef>
            </a:pPr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Pencapaian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100% (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Terlaksana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4x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dari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4x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rencana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  <a:p>
            <a:pPr marL="223838" indent="-223838" algn="just">
              <a:lnSpc>
                <a:spcPct val="100000"/>
              </a:lnSpc>
              <a:spcBef>
                <a:spcPts val="0"/>
              </a:spcBef>
            </a:pPr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Evaluasi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</a:t>
            </a:r>
          </a:p>
          <a:p>
            <a:pPr marL="690563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Banyaknya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typo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pada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buletin</a:t>
            </a:r>
            <a:endParaRPr lang="en-US" sz="24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pPr marL="690563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Pengumpulan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konten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buletin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kurang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tepat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waktu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sehingga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pencetakan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buletin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juga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tidak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tepat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waktu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0230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5B28D-EAED-40F4-8CF0-B483EAD23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6" y="528838"/>
            <a:ext cx="8610600" cy="1293028"/>
          </a:xfrm>
        </p:spPr>
        <p:txBody>
          <a:bodyPr>
            <a:normAutofit/>
          </a:bodyPr>
          <a:lstStyle/>
          <a:p>
            <a:r>
              <a:rPr lang="en-US" sz="60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PEMBELIAN BUKU BARU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D8EFA-7576-49E3-98B9-2627CA621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Deskripsi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Membeli buku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untuk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menambah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koleks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di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perpustakaan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2x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dalam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tahun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kepengurusan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Penanggungjawab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Sie.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endParaRPr lang="en-US" sz="28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Indikator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keberhasilan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Membeli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2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baru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untuk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perpustakaan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</a:t>
            </a:r>
          </a:p>
          <a:p>
            <a:pPr marL="223838" indent="-223838" algn="just">
              <a:lnSpc>
                <a:spcPct val="100000"/>
              </a:lnSpc>
            </a:pPr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Pencapaian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100% (5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buah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telah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dibeli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untuk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PMK)</a:t>
            </a:r>
          </a:p>
          <a:p>
            <a:pPr marL="223838" indent="-223838" algn="just">
              <a:lnSpc>
                <a:spcPct val="100000"/>
              </a:lnSpc>
            </a:pPr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Evaluasi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Kurangnya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pengecekkan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terhadap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buku-buku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dibutuhkan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pada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PMK.</a:t>
            </a:r>
          </a:p>
        </p:txBody>
      </p:sp>
    </p:spTree>
    <p:extLst>
      <p:ext uri="{BB962C8B-B14F-4D97-AF65-F5344CB8AC3E}">
        <p14:creationId xmlns:p14="http://schemas.microsoft.com/office/powerpoint/2010/main" val="1887415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3FB61-19EA-4654-BC87-6476FB2FC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8229" y="514989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en-US" sz="4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OPEN HOUSE DAN REKRUITASI TIM PERPUS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82D7A-AD10-42B4-8CB1-CF52DE3AE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3" y="1780308"/>
            <a:ext cx="11423076" cy="493914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3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Deskripsi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id-ID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Membuat event untuk membuka kesempatan jemaat yang rindu untuk melayani di bidang perpustakaan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3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</a:p>
          <a:p>
            <a:pPr marL="234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Open house dan rekruitasi diadakan 2x dalam setiap tahun kepengurusan yaitu tanggal :</a:t>
            </a:r>
            <a:endParaRPr lang="en-US" sz="23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pPr marL="747713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Pertemuan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 : 22 November 2016</a:t>
            </a:r>
          </a:p>
          <a:p>
            <a:pPr marL="747713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Pertemuan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2 :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Awal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semester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baru</a:t>
            </a:r>
            <a:endParaRPr lang="en-US" sz="23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3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Penanggungjawab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Ridea (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dibantu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sie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.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3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Indikator</a:t>
            </a:r>
            <a:r>
              <a:rPr lang="en-US" sz="23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keberhasilan</a:t>
            </a:r>
            <a:r>
              <a:rPr lang="en-US" sz="23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: minimal 3 orang yang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hadir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bergabung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dalam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tim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3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Pencapaian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100% (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Terlaksana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dari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2 kali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3 orang yang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hadir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telah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bergabung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menjadi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tim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3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Evaluasi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</a:t>
            </a:r>
          </a:p>
          <a:p>
            <a:pPr marL="738188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977900" algn="l"/>
              </a:tabLst>
            </a:pP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Minimnya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keingintahuan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anggota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terhadap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perpustakaan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PMK.</a:t>
            </a:r>
          </a:p>
          <a:p>
            <a:pPr marL="738188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977900" algn="l"/>
              </a:tabLst>
            </a:pP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Kurangnya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informasi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mengenai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open house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rekruitasi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tim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kepada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3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jemaat</a:t>
            </a:r>
            <a:r>
              <a:rPr lang="en-US" sz="23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PMK.</a:t>
            </a:r>
          </a:p>
        </p:txBody>
      </p:sp>
    </p:spTree>
    <p:extLst>
      <p:ext uri="{BB962C8B-B14F-4D97-AF65-F5344CB8AC3E}">
        <p14:creationId xmlns:p14="http://schemas.microsoft.com/office/powerpoint/2010/main" val="94652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E62F33D-14C1-43FD-BA56-D5DE11BBB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45" y="2149826"/>
            <a:ext cx="10287000" cy="2463736"/>
          </a:xfrm>
        </p:spPr>
        <p:txBody>
          <a:bodyPr>
            <a:normAutofit/>
          </a:bodyPr>
          <a:lstStyle/>
          <a:p>
            <a:pPr algn="ctr"/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 KERJA YANG SEDANG DILAKSANAKAN</a:t>
            </a:r>
          </a:p>
        </p:txBody>
      </p:sp>
    </p:spTree>
    <p:extLst>
      <p:ext uri="{BB962C8B-B14F-4D97-AF65-F5344CB8AC3E}">
        <p14:creationId xmlns:p14="http://schemas.microsoft.com/office/powerpoint/2010/main" val="1108171924"/>
      </p:ext>
    </p:extLst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2F269-35C2-4AD1-A055-3EA4879A2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9675" y="501133"/>
            <a:ext cx="8610600" cy="1293028"/>
          </a:xfrm>
        </p:spPr>
        <p:txBody>
          <a:bodyPr>
            <a:normAutofit/>
          </a:bodyPr>
          <a:lstStyle/>
          <a:p>
            <a:r>
              <a:rPr lang="en-US" sz="66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PERAWATAN BUKU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346FD-67E8-493A-B20D-6266D0895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94161"/>
            <a:ext cx="10820400" cy="4703621"/>
          </a:xfrm>
        </p:spPr>
        <p:txBody>
          <a:bodyPr>
            <a:normAutofit lnSpcReduction="10000"/>
          </a:bodyPr>
          <a:lstStyle/>
          <a:p>
            <a:pPr marL="342900" indent="-342900"/>
            <a:r>
              <a:rPr lang="en-US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Deskripsi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id-ID" dirty="0">
                <a:latin typeface="Adobe Hebrew" panose="02040503050201020203" pitchFamily="18" charset="-79"/>
                <a:cs typeface="Adobe Hebrew" panose="02040503050201020203" pitchFamily="18" charset="-79"/>
              </a:rPr>
              <a:t>Kegiatan dilakukan untuk mendat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a </a:t>
            </a:r>
            <a:r>
              <a:rPr lang="id-ID" dirty="0">
                <a:latin typeface="Adobe Hebrew" panose="02040503050201020203" pitchFamily="18" charset="-79"/>
                <a:cs typeface="Adobe Hebrew" panose="02040503050201020203" pitchFamily="18" charset="-79"/>
              </a:rPr>
              <a:t>buku serta merawat buku dan menyusun buku sesuai dengan kategorinya di lemari.</a:t>
            </a:r>
            <a:endParaRPr lang="en-US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pPr marL="342900" indent="-342900"/>
            <a:r>
              <a:rPr lang="en-US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Dilakukan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3 kali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dalam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1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tahun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kepengurusan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marL="801688" indent="-457200">
              <a:buFont typeface="+mj-lt"/>
              <a:buAutoNum type="arabicPeriod"/>
            </a:pP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1 :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Sabtu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, 17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Desember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2016, di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Sekre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</a:t>
            </a:r>
          </a:p>
          <a:p>
            <a:pPr marL="801688" indent="-457200">
              <a:buFont typeface="+mj-lt"/>
              <a:buAutoNum type="arabicPeriod"/>
            </a:pP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2 :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Jumat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, 7 April 2017, di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Sekre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</a:t>
            </a:r>
          </a:p>
          <a:p>
            <a:pPr marL="801688" indent="-457200">
              <a:buFont typeface="+mj-lt"/>
              <a:buAutoNum type="arabicPeriod"/>
            </a:pP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3 :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Oktober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2017</a:t>
            </a:r>
          </a:p>
          <a:p>
            <a:pPr marL="342900" indent="-342900"/>
            <a:r>
              <a:rPr lang="en-US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Penanggungjawab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Linggom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(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dibantu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tim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  <a:p>
            <a:pPr marL="342900" indent="-342900"/>
            <a:r>
              <a:rPr lang="en-US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Indikator</a:t>
            </a:r>
            <a:r>
              <a:rPr lang="en-US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keberhasilan</a:t>
            </a:r>
            <a:r>
              <a:rPr lang="en-US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: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Terlaksana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3x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dalam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setahun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kepengurusan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semua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terdata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marL="342900" indent="-342900"/>
            <a:r>
              <a:rPr lang="en-US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Pencapaian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: 67% (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terlaksana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2x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perawatan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145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baru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terdata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dirawat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  <a:p>
            <a:pPr marL="342900" indent="-342900"/>
            <a:r>
              <a:rPr lang="en-US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Evaluasi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Minimnya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waktu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diperlukan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untuk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melakukan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perawatan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,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sehingga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baru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sebagian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dari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buku-buku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ada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dirawat</a:t>
            </a:r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93641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CBCF6-DCDC-4242-B598-51515014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BUKU KAS</a:t>
            </a:r>
            <a:endParaRPr lang="en-US" sz="8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D3DFB-9FC0-40AF-AACF-1BA3F2AF8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17076"/>
          </a:xfrm>
        </p:spPr>
        <p:txBody>
          <a:bodyPr>
            <a:normAutofit lnSpcReduction="10000"/>
          </a:bodyPr>
          <a:lstStyle/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Deskripsi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 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Mengumpulkan denda dari jemaat yang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telah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melampa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batas peminjaman 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Setiap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saat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peminjaman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Penanggungjawab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Erica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Ridea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Indikator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keberhasilan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Semua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denda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dari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dipinjam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tercatat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Pencapaian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In progress (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sedang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dijalankan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Evaluasi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Banyak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peminjam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sudah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melebihi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waktu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peminjaman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slow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respons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terhadap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pemberitahuan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disampaikan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oleh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sie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294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B1869-BF8A-4DD5-A679-8FFE0464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PENGUMPULAN BUKU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46689-B4D0-43A6-93FA-9C7401E9F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17076"/>
          </a:xfrm>
        </p:spPr>
        <p:txBody>
          <a:bodyPr>
            <a:normAutofit lnSpcReduction="10000"/>
          </a:bodyPr>
          <a:lstStyle/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Deskripsi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Mengumpulkan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sudah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tidak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terpakai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dari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para alumni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juga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jemaat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 yang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ingin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meyumbangkannya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untuk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perpustakaan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Dicantumkan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di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warta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lisan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setiap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1x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sebulan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Penanggungjawab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Linggom</a:t>
            </a:r>
            <a:endParaRPr lang="en-US" sz="28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Indikator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keberhasilan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: Minimal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ada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5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penyumbang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Pencapaian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20% (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terdapat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 orang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penyumbang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menyumbangkan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PMK)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Evaluasi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Kurangnya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jarkoman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pada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warta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sering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kelupaan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untuk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disampaikan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pada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saat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pengumuman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di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setiap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ibadah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PMK.</a:t>
            </a:r>
          </a:p>
        </p:txBody>
      </p:sp>
    </p:spTree>
    <p:extLst>
      <p:ext uri="{BB962C8B-B14F-4D97-AF65-F5344CB8AC3E}">
        <p14:creationId xmlns:p14="http://schemas.microsoft.com/office/powerpoint/2010/main" val="3225759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3E2A5-1682-49EE-B52E-36D10D38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3" y="418006"/>
            <a:ext cx="8610600" cy="1293028"/>
          </a:xfrm>
        </p:spPr>
        <p:txBody>
          <a:bodyPr>
            <a:normAutofit/>
          </a:bodyPr>
          <a:lstStyle/>
          <a:p>
            <a:r>
              <a:rPr lang="en-US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MEMBUAT RESENSI BUKU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76D1C-D3F9-4134-A5E4-87CAC31B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11034"/>
            <a:ext cx="10820400" cy="489758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Deskrpsi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Membuat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resensi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salah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satu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di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perpustakaan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setiap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1x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sebulan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dengan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tema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mirip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dengan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tema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jumatan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bulanan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dipublish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pada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warta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serta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diposting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disemua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akun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sosial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media PMK.</a:t>
            </a:r>
          </a:p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Setiap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1x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sebulan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(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setiap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minggu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ke-3)</a:t>
            </a:r>
          </a:p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Penanggungjawab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Erica</a:t>
            </a:r>
          </a:p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Indikator</a:t>
            </a:r>
            <a:r>
              <a:rPr lang="en-US" sz="24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keberhasilan</a:t>
            </a:r>
            <a:r>
              <a:rPr lang="en-US" sz="24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: 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Adanya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resensi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di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warta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1x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sebulan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diposting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di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semua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akun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sosal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media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milik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PMK.</a:t>
            </a:r>
          </a:p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Pencapaian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 In progress (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sudah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3x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membuat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resensi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dipublish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pada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warta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ibadah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jumatan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Evaluasi</a:t>
            </a:r>
            <a:r>
              <a:rPr lang="en-US" sz="24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:</a:t>
            </a:r>
          </a:p>
          <a:p>
            <a:pPr marL="690563" indent="-457200">
              <a:buFont typeface="+mj-lt"/>
              <a:buAutoNum type="arabicPeriod"/>
            </a:pP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Terdapat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resensi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belum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diposting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di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akun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sosial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media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milik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PMK.</a:t>
            </a:r>
          </a:p>
          <a:p>
            <a:pPr marL="690563" indent="-457200">
              <a:buFont typeface="+mj-lt"/>
              <a:buAutoNum type="arabicPeriod"/>
            </a:pP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Pada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bulan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maret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tidak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terdapat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resensi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pada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bulan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tersebut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3438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59AD9-8E2E-4B80-8CE9-652623B2D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7165" y="376440"/>
            <a:ext cx="8610600" cy="1293028"/>
          </a:xfrm>
        </p:spPr>
        <p:txBody>
          <a:bodyPr>
            <a:normAutofit/>
          </a:bodyPr>
          <a:lstStyle/>
          <a:p>
            <a:r>
              <a:rPr lang="en-US" sz="72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PERPUS MOBILE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A9CEB-D312-465B-8A15-F1A5A3F86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69468"/>
            <a:ext cx="10820400" cy="4869877"/>
          </a:xfrm>
        </p:spPr>
        <p:txBody>
          <a:bodyPr>
            <a:normAutofit lnSpcReduction="10000"/>
          </a:bodyPr>
          <a:lstStyle/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Deskripsi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Menampilkan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beberapa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dari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kepada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jemaat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PMK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setelah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selesai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ibadah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jumatan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Setiap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3x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sebulan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Penanggungjawab</a:t>
            </a:r>
            <a:r>
              <a:rPr lang="en-US" sz="24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:</a:t>
            </a:r>
          </a:p>
          <a:p>
            <a:pPr marL="690563" indent="-457200">
              <a:buFont typeface="+mj-lt"/>
              <a:buAutoNum type="arabicPeriod"/>
            </a:pP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Minggu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</a:rPr>
              <a:t> ke-1 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 Erica</a:t>
            </a:r>
          </a:p>
          <a:p>
            <a:pPr marL="690563" indent="-457200">
              <a:buFont typeface="+mj-lt"/>
              <a:buAutoNum type="arabicPeriod"/>
            </a:pP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Minggu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ke-2  Ridea</a:t>
            </a:r>
          </a:p>
          <a:p>
            <a:pPr marL="690563" indent="-457200">
              <a:buFont typeface="+mj-lt"/>
              <a:buAutoNum type="arabicPeriod"/>
            </a:pP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Minggu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ke-3 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Linggom</a:t>
            </a:r>
            <a:endParaRPr lang="en-US" sz="2400" dirty="0">
              <a:latin typeface="Adobe Hebrew" panose="02040503050201020203" pitchFamily="18" charset="-79"/>
              <a:cs typeface="Adobe Hebrew" panose="02040503050201020203" pitchFamily="18" charset="-79"/>
              <a:sym typeface="Wingdings" panose="05000000000000000000" pitchFamily="2" charset="2"/>
            </a:endParaRPr>
          </a:p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Indikator</a:t>
            </a:r>
            <a:r>
              <a:rPr lang="en-US" sz="2400" b="1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keberhasilan</a:t>
            </a:r>
            <a:r>
              <a:rPr lang="en-US" sz="2400" b="1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: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Terlaksana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3x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sebulan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(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setiap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kali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jumatan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di SC)</a:t>
            </a:r>
          </a:p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Pencapaian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: In progress (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sudah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8x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terlaksana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perpus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mobile)</a:t>
            </a:r>
          </a:p>
          <a:p>
            <a:r>
              <a:rPr lang="en-US" sz="2400" b="1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Evaluasi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:</a:t>
            </a:r>
          </a:p>
          <a:p>
            <a:pPr marL="690563" indent="-457200">
              <a:buFont typeface="+mj-lt"/>
              <a:buAutoNum type="arabicPeriod"/>
            </a:pP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Terdapat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2x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perpus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mobile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tidak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dapat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terlaksana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pada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saat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jumatan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,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dikarenakan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kesibukan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kuliah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akibat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adanya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jadwal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mendadak</a:t>
            </a:r>
            <a:r>
              <a:rPr lang="en-US" sz="24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.</a:t>
            </a:r>
            <a:endParaRPr lang="en-US" sz="24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860100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84C3E-E057-4544-AD77-3E0C44BA4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4985" y="445713"/>
            <a:ext cx="8610600" cy="1293028"/>
          </a:xfrm>
        </p:spPr>
        <p:txBody>
          <a:bodyPr>
            <a:normAutofit/>
          </a:bodyPr>
          <a:lstStyle/>
          <a:p>
            <a:r>
              <a:rPr lang="en-US" sz="72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PERPUS STANDBY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4DFCC-59BA-4D1E-A3A1-100992126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38741"/>
            <a:ext cx="10820400" cy="4772895"/>
          </a:xfrm>
        </p:spPr>
        <p:txBody>
          <a:bodyPr>
            <a:normAutofit/>
          </a:bodyPr>
          <a:lstStyle/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Deskripsi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Stay di sekre untuk antisipasi ada yang datang untuk meminjam buku</a:t>
            </a:r>
            <a:endParaRPr lang="en-US" sz="28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3x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seminggu</a:t>
            </a:r>
            <a:endParaRPr lang="en-US" sz="28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Penanggungjawab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Erica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Indikator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keberhasilan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Semua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peminjam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dapat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dilayani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untuk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meminjam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pada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saat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standby.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Pencapaian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Telah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dilaksanakan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2x.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Evaluasi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</a:p>
          <a:p>
            <a:pPr marL="690563" indent="-457200">
              <a:buFont typeface="+mj-lt"/>
              <a:buAutoNum type="arabicPeriod"/>
            </a:pP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Kesibukan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dimiliki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oleh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anggota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sie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membuat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proker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kurang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efektif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dalam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pelaksanaannya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33727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A99B9-0CD4-411A-8ADA-17D7BBCF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4263" y="445715"/>
            <a:ext cx="8610600" cy="1293028"/>
          </a:xfrm>
        </p:spPr>
        <p:txBody>
          <a:bodyPr>
            <a:normAutofit/>
          </a:bodyPr>
          <a:lstStyle/>
          <a:p>
            <a:r>
              <a:rPr lang="en-US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PROKER TAMBAHAN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435E9-8956-4496-9A58-E2974B757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261658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id-ID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Pembuatan kartu member perpus</a:t>
            </a:r>
            <a:endParaRPr lang="en-US" sz="41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pPr lvl="1"/>
            <a:r>
              <a:rPr lang="id-ID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Evaluasi: Kartu member kurang dipersiapkan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lvl="1"/>
            <a:r>
              <a:rPr lang="id-ID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Progress: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 (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Sedang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dilaksanakan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Posting data 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judul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warta</a:t>
            </a:r>
            <a:endParaRPr lang="en-US" sz="41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pPr lvl="1"/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Progress : (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Sudah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 5x posting 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judul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41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warta</a:t>
            </a:r>
            <a:r>
              <a:rPr lang="en-US" sz="4100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18232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D245A02-71E1-4443-948E-D5227A256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45" y="2149826"/>
            <a:ext cx="10287000" cy="2463736"/>
          </a:xfrm>
        </p:spPr>
        <p:txBody>
          <a:bodyPr>
            <a:normAutofit/>
          </a:bodyPr>
          <a:lstStyle/>
          <a:p>
            <a:pPr algn="ctr"/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 KERJA YANG AKAN DILAKSANAKAN</a:t>
            </a:r>
          </a:p>
        </p:txBody>
      </p:sp>
    </p:spTree>
    <p:extLst>
      <p:ext uri="{BB962C8B-B14F-4D97-AF65-F5344CB8AC3E}">
        <p14:creationId xmlns:p14="http://schemas.microsoft.com/office/powerpoint/2010/main" val="1845337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7AD4B-C1AB-4F05-9EEB-3FF885135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51710"/>
            <a:ext cx="10820400" cy="4666976"/>
          </a:xfrm>
        </p:spPr>
        <p:txBody>
          <a:bodyPr>
            <a:normAutofit/>
          </a:bodyPr>
          <a:lstStyle/>
          <a:p>
            <a:pPr lvl="0" algn="just"/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Pembuatan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alur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tata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 acara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peminjaman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endParaRPr lang="en-US" sz="66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pPr lvl="0" algn="just"/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Pembuatan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kuisioner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tentang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minat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baca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,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66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66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perpus</a:t>
            </a:r>
            <a:endParaRPr lang="en-US" sz="66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24265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BB84CF7-030C-4FE8-A80E-48D1502A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45" y="2149826"/>
            <a:ext cx="10287000" cy="2463736"/>
          </a:xfrm>
        </p:spPr>
        <p:txBody>
          <a:bodyPr>
            <a:normAutofit/>
          </a:bodyPr>
          <a:lstStyle/>
          <a:p>
            <a:pPr algn="ctr"/>
            <a:r>
              <a:rPr lang="en-US" sz="54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 KERJA YANG TIDAK DILAKSANAKAN</a:t>
            </a:r>
          </a:p>
        </p:txBody>
      </p:sp>
    </p:spTree>
    <p:extLst>
      <p:ext uri="{BB962C8B-B14F-4D97-AF65-F5344CB8AC3E}">
        <p14:creationId xmlns:p14="http://schemas.microsoft.com/office/powerpoint/2010/main" val="5820193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DDF8B-D985-4CD2-A2EB-A822217D3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BEDAH BUKU</a:t>
            </a:r>
            <a:endParaRPr lang="en-US" sz="8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F2A49-BF4C-4EE6-BCDC-6EA53B3EA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289367"/>
          </a:xfrm>
        </p:spPr>
        <p:txBody>
          <a:bodyPr>
            <a:normAutofit fontScale="92500"/>
          </a:bodyPr>
          <a:lstStyle/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Deskripsi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Pembuatan event untuk mengulas buku dengan mengundang penulis atau orang yang ahli pada bidang yang dibahas di buku tersebut</a:t>
            </a:r>
            <a:endParaRPr lang="en-US" sz="28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Pelaksanaan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Saat memasuki semester baru</a:t>
            </a:r>
            <a:endParaRPr lang="en-US" sz="28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Penanggungjawab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: </a:t>
            </a:r>
          </a:p>
          <a:p>
            <a:pPr marL="690563" indent="-457200">
              <a:buFont typeface="+mj-lt"/>
              <a:buAutoNum type="arabicPeriod"/>
            </a:pP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Erica (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Pembicara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  <a:p>
            <a:pPr marL="690563" indent="-457200">
              <a:buFont typeface="+mj-lt"/>
              <a:buAutoNum type="arabicPeriod"/>
            </a:pP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Ridea (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Pelatar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Pembicara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/MC)</a:t>
            </a:r>
          </a:p>
          <a:p>
            <a:pPr marL="690563" indent="-457200">
              <a:buFont typeface="+mj-lt"/>
              <a:buAutoNum type="arabicPeriod"/>
            </a:pP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Linggom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(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Tempat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Dekorasi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)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Indikator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keberhasilan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Terlaksana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1x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dalam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1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tahun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kepengurusan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Kendala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: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Susahnya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mencari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pembicara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yang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tepat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untuk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membedah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sz="2800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9052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13D35-3E08-4170-8352-801F40643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KENDALA DAN SOLUSI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756A9-222A-457E-B1D7-ECFA428B4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469476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800" b="1" dirty="0" err="1">
                <a:latin typeface="Adobe Hebrew" panose="02040503050201020203" pitchFamily="18" charset="-79"/>
                <a:cs typeface="Adobe Hebrew" panose="02040503050201020203" pitchFamily="18" charset="-79"/>
              </a:rPr>
              <a:t>Kendala</a:t>
            </a:r>
            <a:r>
              <a:rPr lang="en-US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: 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Kesulitan anggota untuk menjalankan program kerja “Perpus Standby” dikarenakan kesibukan masing – masing dengan kuliah atau kegiatan lain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marL="465138" lvl="0" indent="0">
              <a:buNone/>
            </a:pPr>
            <a:r>
              <a:rPr lang="id-ID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Solusi: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Mempersingkat waktu jaga sekre dan masing – masing anggota menyediakan waktu untuk jaga seminggu sekali walaupun hanya sebentar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id-ID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Kendala: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Kurang dipersiapkannya kartu member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marL="465138" indent="0">
              <a:buNone/>
            </a:pPr>
            <a:r>
              <a:rPr lang="id-ID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Solusi: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Mencetak stok kartu member dari jauh hari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id-ID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Kendala: 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Belum semua buku terawat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  <a:p>
            <a:pPr marL="465138" indent="0">
              <a:buNone/>
            </a:pPr>
            <a:r>
              <a:rPr lang="id-ID" sz="2800" b="1" dirty="0">
                <a:latin typeface="Adobe Hebrew" panose="02040503050201020203" pitchFamily="18" charset="-79"/>
                <a:cs typeface="Adobe Hebrew" panose="02040503050201020203" pitchFamily="18" charset="-79"/>
              </a:rPr>
              <a:t>Solusi: </a:t>
            </a:r>
            <a:r>
              <a:rPr lang="id-ID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Menjadwalkan lagi perawatan Buku</a:t>
            </a:r>
            <a:r>
              <a:rPr lang="en-US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16792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F2BF6-79AB-4A5A-A8FD-34CAAFFB2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RINCIAN KEPERLUAN DANA</a:t>
            </a:r>
            <a:endParaRPr lang="en-US" sz="5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FF48E1-4293-4E24-996A-9CAEE549F4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462693"/>
              </p:ext>
            </p:extLst>
          </p:nvPr>
        </p:nvGraphicFramePr>
        <p:xfrm>
          <a:off x="734289" y="2195946"/>
          <a:ext cx="10674929" cy="42256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1149">
                  <a:extLst>
                    <a:ext uri="{9D8B030D-6E8A-4147-A177-3AD203B41FA5}">
                      <a16:colId xmlns:a16="http://schemas.microsoft.com/office/drawing/2014/main" val="1066650837"/>
                    </a:ext>
                  </a:extLst>
                </a:gridCol>
                <a:gridCol w="3585979">
                  <a:extLst>
                    <a:ext uri="{9D8B030D-6E8A-4147-A177-3AD203B41FA5}">
                      <a16:colId xmlns:a16="http://schemas.microsoft.com/office/drawing/2014/main" val="827359244"/>
                    </a:ext>
                  </a:extLst>
                </a:gridCol>
                <a:gridCol w="3137732">
                  <a:extLst>
                    <a:ext uri="{9D8B030D-6E8A-4147-A177-3AD203B41FA5}">
                      <a16:colId xmlns:a16="http://schemas.microsoft.com/office/drawing/2014/main" val="2215405754"/>
                    </a:ext>
                  </a:extLst>
                </a:gridCol>
                <a:gridCol w="2540069">
                  <a:extLst>
                    <a:ext uri="{9D8B030D-6E8A-4147-A177-3AD203B41FA5}">
                      <a16:colId xmlns:a16="http://schemas.microsoft.com/office/drawing/2014/main" val="937353810"/>
                    </a:ext>
                  </a:extLst>
                </a:gridCol>
              </a:tblGrid>
              <a:tr h="703867">
                <a:tc>
                  <a:txBody>
                    <a:bodyPr/>
                    <a:lstStyle/>
                    <a:p>
                      <a:pPr marL="153670" marR="0" indent="-5715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No.</a:t>
                      </a:r>
                      <a:endParaRPr lang="en-US" sz="36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Kegiatan</a:t>
                      </a:r>
                      <a:endParaRPr lang="en-US" sz="36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Satuan</a:t>
                      </a:r>
                      <a:endParaRPr lang="en-US" sz="36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Total</a:t>
                      </a:r>
                      <a:endParaRPr lang="en-US" sz="36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2833818"/>
                  </a:ext>
                </a:extLst>
              </a:tr>
              <a:tr h="704354">
                <a:tc>
                  <a:txBody>
                    <a:bodyPr/>
                    <a:lstStyle/>
                    <a:p>
                      <a:pPr marL="153670" marR="0" indent="-5715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</a:t>
                      </a:r>
                      <a:endParaRPr lang="en-US" sz="3200" kern="10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Buletin</a:t>
                      </a:r>
                      <a:r>
                        <a:rPr lang="en-US" sz="36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PMK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4 x 250.000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1.000.000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602252"/>
                  </a:ext>
                </a:extLst>
              </a:tr>
              <a:tr h="704354">
                <a:tc>
                  <a:txBody>
                    <a:bodyPr/>
                    <a:lstStyle/>
                    <a:p>
                      <a:pPr marL="153670" marR="0" indent="-5715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2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Beli</a:t>
                      </a:r>
                      <a:r>
                        <a:rPr lang="en-US" sz="36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</a:t>
                      </a:r>
                      <a:r>
                        <a:rPr lang="en-US" sz="36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Buku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2 x 250.000</a:t>
                      </a:r>
                      <a:endParaRPr lang="en-US" sz="3200" kern="10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  500.000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0175787"/>
                  </a:ext>
                </a:extLst>
              </a:tr>
              <a:tr h="704354">
                <a:tc>
                  <a:txBody>
                    <a:bodyPr/>
                    <a:lstStyle/>
                    <a:p>
                      <a:pPr marL="153670" marR="0" indent="-5715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3</a:t>
                      </a:r>
                      <a:endParaRPr lang="en-US" sz="3200" kern="10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Bedah Buku</a:t>
                      </a:r>
                      <a:endParaRPr lang="en-US" sz="3200" kern="10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1.100.000</a:t>
                      </a:r>
                      <a:endParaRPr lang="en-US" sz="3200" kern="10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1.100.000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8749182"/>
                  </a:ext>
                </a:extLst>
              </a:tr>
              <a:tr h="704354">
                <a:tc>
                  <a:txBody>
                    <a:bodyPr/>
                    <a:lstStyle/>
                    <a:p>
                      <a:pPr marL="153670" marR="0" indent="-5715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4</a:t>
                      </a:r>
                      <a:endParaRPr lang="en-US" sz="3200" kern="10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Perawatan Buku</a:t>
                      </a:r>
                      <a:endParaRPr lang="en-US" sz="3200" kern="10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100.000</a:t>
                      </a:r>
                      <a:endParaRPr lang="en-US" sz="3200" kern="10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100.000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7836375"/>
                  </a:ext>
                </a:extLst>
              </a:tr>
              <a:tr h="704354">
                <a:tc gridSpan="3">
                  <a:txBody>
                    <a:bodyPr/>
                    <a:lstStyle/>
                    <a:p>
                      <a:pPr marL="153670" marR="0" indent="-5715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TOTAL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2.700.000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Calibri" panose="020F0502020204030204" pitchFamily="34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1666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7295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3580A-0454-4973-8E11-5C7AC599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894" y="778228"/>
            <a:ext cx="10820400" cy="1293028"/>
          </a:xfrm>
        </p:spPr>
        <p:txBody>
          <a:bodyPr>
            <a:normAutofit fontScale="90000"/>
          </a:bodyPr>
          <a:lstStyle/>
          <a:p>
            <a:r>
              <a:rPr lang="en-US" sz="4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DANA NYATA YANG TELAH DIALOKASIKAN</a:t>
            </a:r>
            <a:endParaRPr lang="en-US" sz="4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B2B11F-E9EF-4FFD-821F-7D632147CA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342431"/>
              </p:ext>
            </p:extLst>
          </p:nvPr>
        </p:nvGraphicFramePr>
        <p:xfrm>
          <a:off x="568036" y="1960420"/>
          <a:ext cx="11028219" cy="4343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7941">
                  <a:extLst>
                    <a:ext uri="{9D8B030D-6E8A-4147-A177-3AD203B41FA5}">
                      <a16:colId xmlns:a16="http://schemas.microsoft.com/office/drawing/2014/main" val="4251139822"/>
                    </a:ext>
                  </a:extLst>
                </a:gridCol>
                <a:gridCol w="2173693">
                  <a:extLst>
                    <a:ext uri="{9D8B030D-6E8A-4147-A177-3AD203B41FA5}">
                      <a16:colId xmlns:a16="http://schemas.microsoft.com/office/drawing/2014/main" val="3726562290"/>
                    </a:ext>
                  </a:extLst>
                </a:gridCol>
                <a:gridCol w="2447317">
                  <a:extLst>
                    <a:ext uri="{9D8B030D-6E8A-4147-A177-3AD203B41FA5}">
                      <a16:colId xmlns:a16="http://schemas.microsoft.com/office/drawing/2014/main" val="101499344"/>
                    </a:ext>
                  </a:extLst>
                </a:gridCol>
                <a:gridCol w="2450715">
                  <a:extLst>
                    <a:ext uri="{9D8B030D-6E8A-4147-A177-3AD203B41FA5}">
                      <a16:colId xmlns:a16="http://schemas.microsoft.com/office/drawing/2014/main" val="4198730018"/>
                    </a:ext>
                  </a:extLst>
                </a:gridCol>
                <a:gridCol w="3028553">
                  <a:extLst>
                    <a:ext uri="{9D8B030D-6E8A-4147-A177-3AD203B41FA5}">
                      <a16:colId xmlns:a16="http://schemas.microsoft.com/office/drawing/2014/main" val="2525785137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3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No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3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Kegiatan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3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Pemasukan</a:t>
                      </a:r>
                      <a:endParaRPr lang="en-US" sz="3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3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Pengeluaran</a:t>
                      </a:r>
                      <a:endParaRPr lang="en-US" sz="3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3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Keterangan</a:t>
                      </a:r>
                      <a:endParaRPr lang="en-US" sz="3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0974125"/>
                  </a:ext>
                </a:extLst>
              </a:tr>
              <a:tr h="10858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Bulta </a:t>
                      </a:r>
                      <a:r>
                        <a:rPr lang="en-US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Paskah PMK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-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Rp 80.000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Dana dari </a:t>
                      </a:r>
                      <a:r>
                        <a:rPr lang="en-US" sz="28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k</a:t>
                      </a:r>
                      <a:r>
                        <a:rPr lang="id-ID" sz="28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as PMK</a:t>
                      </a:r>
                      <a:endParaRPr lang="en-US" sz="28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5316886"/>
                  </a:ext>
                </a:extLst>
              </a:tr>
              <a:tr h="10858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2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Pembelian buku baru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-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Rp 237.000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Dana masuk ke kotak uang perpus</a:t>
                      </a:r>
                      <a:endParaRPr lang="en-US" sz="28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5715479"/>
                  </a:ext>
                </a:extLst>
              </a:tr>
              <a:tr h="14477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3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Buletin ulang tahun PMK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-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Rp 210.</a:t>
                      </a:r>
                      <a:r>
                        <a:rPr lang="en-US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0</a:t>
                      </a:r>
                      <a:r>
                        <a:rPr lang="id-ID" sz="28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00</a:t>
                      </a:r>
                      <a:endParaRPr lang="en-US" sz="28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Dana dari </a:t>
                      </a:r>
                      <a:r>
                        <a:rPr lang="en-US" sz="28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kas</a:t>
                      </a:r>
                      <a:r>
                        <a:rPr lang="en-US" sz="28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PMK</a:t>
                      </a:r>
                      <a:endParaRPr lang="en-US" sz="28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7032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343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8A922-5113-493C-B2EB-3E8821A90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550" y="321027"/>
            <a:ext cx="8610600" cy="1293028"/>
          </a:xfrm>
        </p:spPr>
        <p:txBody>
          <a:bodyPr/>
          <a:lstStyle/>
          <a:p>
            <a:r>
              <a:rPr lang="en-US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JADWAL PELAKSANAAN PROKER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8810840-CFC6-486B-B96A-D1ACA662C8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599998"/>
              </p:ext>
            </p:extLst>
          </p:nvPr>
        </p:nvGraphicFramePr>
        <p:xfrm>
          <a:off x="1884218" y="1233055"/>
          <a:ext cx="8160327" cy="5478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0109">
                  <a:extLst>
                    <a:ext uri="{9D8B030D-6E8A-4147-A177-3AD203B41FA5}">
                      <a16:colId xmlns:a16="http://schemas.microsoft.com/office/drawing/2014/main" val="409588406"/>
                    </a:ext>
                  </a:extLst>
                </a:gridCol>
                <a:gridCol w="2720109">
                  <a:extLst>
                    <a:ext uri="{9D8B030D-6E8A-4147-A177-3AD203B41FA5}">
                      <a16:colId xmlns:a16="http://schemas.microsoft.com/office/drawing/2014/main" val="2031893820"/>
                    </a:ext>
                  </a:extLst>
                </a:gridCol>
                <a:gridCol w="2720109">
                  <a:extLst>
                    <a:ext uri="{9D8B030D-6E8A-4147-A177-3AD203B41FA5}">
                      <a16:colId xmlns:a16="http://schemas.microsoft.com/office/drawing/2014/main" val="3952697710"/>
                    </a:ext>
                  </a:extLst>
                </a:gridCol>
              </a:tblGrid>
              <a:tr h="18460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kern="100">
                          <a:effectLst/>
                        </a:rPr>
                        <a:t>Bulan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kern="100">
                          <a:effectLst/>
                        </a:rPr>
                        <a:t>Tanggal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kern="100" dirty="0">
                          <a:effectLst/>
                        </a:rPr>
                        <a:t>Event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2865720183"/>
                  </a:ext>
                </a:extLst>
              </a:tr>
              <a:tr h="232285">
                <a:tc rowSpan="2">
                  <a:txBody>
                    <a:bodyPr/>
                    <a:lstStyle/>
                    <a:p>
                      <a:pPr marL="0" marR="0"/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November’16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11, 18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3953907608"/>
                  </a:ext>
                </a:extLst>
              </a:tr>
              <a:tr h="3484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22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Open House </a:t>
                      </a: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  <a:sym typeface="Wingdings" panose="05000000000000000000" pitchFamily="2" charset="2"/>
                        </a:rPr>
                        <a:t>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297609645"/>
                  </a:ext>
                </a:extLst>
              </a:tr>
              <a:tr h="232285">
                <a:tc rowSpan="4">
                  <a:txBody>
                    <a:bodyPr/>
                    <a:lstStyle/>
                    <a:p>
                      <a:pPr marL="0" marR="0"/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Desember’16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2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3221177761"/>
                  </a:ext>
                </a:extLst>
              </a:tr>
              <a:tr h="3484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/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9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Resensi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1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  <a:sym typeface="Wingdings" panose="05000000000000000000" pitchFamily="2" charset="2"/>
                        </a:rPr>
                        <a:t>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cs typeface="Adobe Hebrew" panose="02040503050201020203" pitchFamily="18" charset="-79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649019884"/>
                  </a:ext>
                </a:extLst>
              </a:tr>
              <a:tr h="2322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Buletin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Natal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  <a:sym typeface="Wingdings" panose="05000000000000000000" pitchFamily="2" charset="2"/>
                        </a:rPr>
                        <a:t>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4171049140"/>
                  </a:ext>
                </a:extLst>
              </a:tr>
              <a:tr h="2322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17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Perawatan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</a:t>
                      </a: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Buku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  <a:sym typeface="Wingdings" panose="05000000000000000000" pitchFamily="2" charset="2"/>
                        </a:rPr>
                        <a:t>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3021457099"/>
                  </a:ext>
                </a:extLst>
              </a:tr>
              <a:tr h="232285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Januari’17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20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2909128053"/>
                  </a:ext>
                </a:extLst>
              </a:tr>
              <a:tr h="3484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27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Resensi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2 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  <a:sym typeface="Wingdings" panose="05000000000000000000" pitchFamily="2" charset="2"/>
                        </a:rPr>
                        <a:t>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cs typeface="Adobe Hebrew" panose="02040503050201020203" pitchFamily="18" charset="-79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4217752514"/>
                  </a:ext>
                </a:extLst>
              </a:tr>
              <a:tr h="232285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Februari’17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3, 10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953673998"/>
                  </a:ext>
                </a:extLst>
              </a:tr>
              <a:tr h="5807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17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Resensi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3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  <a:sym typeface="Wingdings" panose="05000000000000000000" pitchFamily="2" charset="2"/>
                        </a:rPr>
                        <a:t>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cs typeface="Adobe Hebrew" panose="02040503050201020203" pitchFamily="18" charset="-79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Buletin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valentine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  <a:sym typeface="Wingdings" panose="05000000000000000000" pitchFamily="2" charset="2"/>
                        </a:rPr>
                        <a:t>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2078812675"/>
                  </a:ext>
                </a:extLst>
              </a:tr>
              <a:tr h="2437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Maret’17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3, 17, 24, 31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731953107"/>
                  </a:ext>
                </a:extLst>
              </a:tr>
              <a:tr h="232285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April’17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7, 21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2410798748"/>
                  </a:ext>
                </a:extLst>
              </a:tr>
              <a:tr h="464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28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Buletin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</a:t>
                      </a: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paskah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1988773021"/>
                  </a:ext>
                </a:extLst>
              </a:tr>
              <a:tr h="2322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Agustus’17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25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3794958899"/>
                  </a:ext>
                </a:extLst>
              </a:tr>
              <a:tr h="232285">
                <a:tc rowSpan="2">
                  <a:txBody>
                    <a:bodyPr/>
                    <a:lstStyle/>
                    <a:p>
                      <a:pPr marL="0" marR="0"/>
                      <a:r>
                        <a:rPr lang="id-ID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September’1</a:t>
                      </a: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7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1, 8, 29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100" dirty="0" err="1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Perpus</a:t>
                      </a:r>
                      <a:r>
                        <a:rPr lang="en-US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 mobile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1325090936"/>
                  </a:ext>
                </a:extLst>
              </a:tr>
              <a:tr h="3484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16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d-ID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Buletin Ulang tahun PMK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1462768826"/>
                  </a:ext>
                </a:extLst>
              </a:tr>
              <a:tr h="3484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Oktober’17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Minggu ke-2</a:t>
                      </a:r>
                      <a:endParaRPr lang="en-US" sz="1200" kern="10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Perawatan Buku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cs typeface="Adobe Hebrew" panose="02040503050201020203" pitchFamily="18" charset="-79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kern="100" dirty="0">
                          <a:effectLst/>
                          <a:latin typeface="Adobe Hebrew" panose="02040503050201020203" pitchFamily="18" charset="-79"/>
                          <a:cs typeface="Adobe Hebrew" panose="02040503050201020203" pitchFamily="18" charset="-79"/>
                        </a:rPr>
                        <a:t>Rekruitasi Tim Perpus</a:t>
                      </a:r>
                      <a:endParaRPr lang="en-US" sz="1200" kern="100" dirty="0">
                        <a:effectLst/>
                        <a:latin typeface="Adobe Hebrew" panose="02040503050201020203" pitchFamily="18" charset="-79"/>
                        <a:ea typeface="Times New Roman" panose="02020603050405020304" pitchFamily="18" charset="0"/>
                        <a:cs typeface="Adobe Hebrew" panose="02040503050201020203" pitchFamily="18" charset="-79"/>
                      </a:endParaRPr>
                    </a:p>
                  </a:txBody>
                  <a:tcPr marL="54629" marR="54629" marT="0" marB="0" anchor="ctr"/>
                </a:tc>
                <a:extLst>
                  <a:ext uri="{0D108BD9-81ED-4DB2-BD59-A6C34878D82A}">
                    <a16:rowId xmlns:a16="http://schemas.microsoft.com/office/drawing/2014/main" val="3393257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303308"/>
      </p:ext>
    </p:extLst>
  </p:cSld>
  <p:clrMapOvr>
    <a:masterClrMapping/>
  </p:clrMapOvr>
  <p:transition spd="slow">
    <p:wheel spokes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3A7B022-30DE-4427-B3C7-2A2006594563}"/>
              </a:ext>
            </a:extLst>
          </p:cNvPr>
          <p:cNvSpPr/>
          <p:nvPr/>
        </p:nvSpPr>
        <p:spPr>
          <a:xfrm>
            <a:off x="1673499" y="2897970"/>
            <a:ext cx="87735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 </a:t>
            </a:r>
            <a:r>
              <a:rPr lang="en-US" sz="7200" dirty="0">
                <a:latin typeface="Adobe Hebrew" panose="02040503050201020203" pitchFamily="18" charset="-79"/>
                <a:cs typeface="Adobe Hebrew" panose="02040503050201020203" pitchFamily="18" charset="-79"/>
              </a:rPr>
              <a:t>TERIMA KASIH </a:t>
            </a:r>
            <a:r>
              <a:rPr lang="en-US" sz="7200" dirty="0">
                <a:latin typeface="Adobe Hebrew" panose="02040503050201020203" pitchFamily="18" charset="-79"/>
                <a:cs typeface="Adobe Hebrew" panose="02040503050201020203" pitchFamily="18" charset="-79"/>
                <a:sym typeface="Wingdings" panose="05000000000000000000" pitchFamily="2" charset="2"/>
              </a:rPr>
              <a:t></a:t>
            </a:r>
            <a:endParaRPr lang="en-US" sz="7200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06955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91</TotalTime>
  <Words>1328</Words>
  <Application>Microsoft Office PowerPoint</Application>
  <PresentationFormat>Widescreen</PresentationFormat>
  <Paragraphs>227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Adobe Hebrew</vt:lpstr>
      <vt:lpstr>Arial</vt:lpstr>
      <vt:lpstr>Calibri</vt:lpstr>
      <vt:lpstr>Century Gothic</vt:lpstr>
      <vt:lpstr>Comic Sans MS</vt:lpstr>
      <vt:lpstr>Symbol</vt:lpstr>
      <vt:lpstr>Times New Roman</vt:lpstr>
      <vt:lpstr>Wingdings</vt:lpstr>
      <vt:lpstr>Vapor Trail</vt:lpstr>
      <vt:lpstr>LAPORAN PERTANGGUNG JAWABAN SIE. PERPUS</vt:lpstr>
      <vt:lpstr>PEJUANG PERPUS</vt:lpstr>
      <vt:lpstr>LATAR BELAKANG</vt:lpstr>
      <vt:lpstr>TUJUAN</vt:lpstr>
      <vt:lpstr>PROGRAM KERJA YANG TELAH DILAKSANAKAN</vt:lpstr>
      <vt:lpstr>BULETIN PMK</vt:lpstr>
      <vt:lpstr>PEMBELIAN BUKU BARU</vt:lpstr>
      <vt:lpstr>OPEN HOUSE DAN REKRUITASI TIM PERPUS</vt:lpstr>
      <vt:lpstr>PROGRAM KERJA YANG SEDANG DILAKSANAKAN</vt:lpstr>
      <vt:lpstr>PERAWATAN BUKU</vt:lpstr>
      <vt:lpstr>BUKU KAS</vt:lpstr>
      <vt:lpstr>PENGUMPULAN BUKU</vt:lpstr>
      <vt:lpstr>MEMBUAT RESENSI BUKU</vt:lpstr>
      <vt:lpstr>PERPUS MOBILE</vt:lpstr>
      <vt:lpstr>PERPUS STANDBY</vt:lpstr>
      <vt:lpstr>PROKER TAMBAHAN</vt:lpstr>
      <vt:lpstr>PROGRAM KERJA YANG AKAN DILAKSANAKAN</vt:lpstr>
      <vt:lpstr>PowerPoint Presentation</vt:lpstr>
      <vt:lpstr>PROGRAM KERJA YANG TIDAK DILAKSANAKAN</vt:lpstr>
      <vt:lpstr>BEDAH BUKU</vt:lpstr>
      <vt:lpstr>KENDALA DAN SOLUSI</vt:lpstr>
      <vt:lpstr>RINCIAN KEPERLUAN DANA</vt:lpstr>
      <vt:lpstr>DANA NYATA YANG TELAH DIALOKASIKAN</vt:lpstr>
      <vt:lpstr>JADWAL PELAKSANAAN PROKER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LAPORAN PERTANGGUNG JAWABAN SIE. PERPUS</dc:title>
  <dc:creator>ridea siwabessy</dc:creator>
  <cp:lastModifiedBy>ridea siwabessy</cp:lastModifiedBy>
  <cp:revision>10</cp:revision>
  <dcterms:created xsi:type="dcterms:W3CDTF">2017-09-29T13:32:55Z</dcterms:created>
  <dcterms:modified xsi:type="dcterms:W3CDTF">2017-09-29T15:04:49Z</dcterms:modified>
</cp:coreProperties>
</file>