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1"/>
  </p:notesMasterIdLst>
  <p:sldIdLst>
    <p:sldId id="256" r:id="rId2"/>
    <p:sldId id="275" r:id="rId3"/>
    <p:sldId id="257" r:id="rId4"/>
    <p:sldId id="261" r:id="rId5"/>
    <p:sldId id="277" r:id="rId6"/>
    <p:sldId id="258" r:id="rId7"/>
    <p:sldId id="260" r:id="rId8"/>
    <p:sldId id="279" r:id="rId9"/>
    <p:sldId id="272" r:id="rId10"/>
    <p:sldId id="262" r:id="rId11"/>
    <p:sldId id="263" r:id="rId12"/>
    <p:sldId id="264" r:id="rId13"/>
    <p:sldId id="265" r:id="rId14"/>
    <p:sldId id="280" r:id="rId15"/>
    <p:sldId id="266" r:id="rId16"/>
    <p:sldId id="281" r:id="rId17"/>
    <p:sldId id="274" r:id="rId18"/>
    <p:sldId id="282" r:id="rId19"/>
    <p:sldId id="271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148C8"/>
    <a:srgbClr val="7030A0"/>
    <a:srgbClr val="548235"/>
    <a:srgbClr val="E4E4E4"/>
    <a:srgbClr val="FFD966"/>
    <a:srgbClr val="203864"/>
    <a:srgbClr val="00B050"/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2" autoAdjust="0"/>
    <p:restoredTop sz="94660"/>
  </p:normalViewPr>
  <p:slideViewPr>
    <p:cSldViewPr snapToGrid="0">
      <p:cViewPr>
        <p:scale>
          <a:sx n="72" d="100"/>
          <a:sy n="72" d="100"/>
        </p:scale>
        <p:origin x="-486" y="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osia bagariang" userId="9ecadb097ac17747" providerId="LiveId" clId="{D6963C5A-4D98-4960-AE76-DC11D7E116C4}"/>
    <pc:docChg chg="custSel modSld">
      <pc:chgData name="yosia bagariang" userId="9ecadb097ac17747" providerId="LiveId" clId="{D6963C5A-4D98-4960-AE76-DC11D7E116C4}" dt="2017-09-30T03:24:56.395" v="185" actId="20577"/>
      <pc:docMkLst>
        <pc:docMk/>
      </pc:docMkLst>
      <pc:sldChg chg="modSp">
        <pc:chgData name="yosia bagariang" userId="9ecadb097ac17747" providerId="LiveId" clId="{D6963C5A-4D98-4960-AE76-DC11D7E116C4}" dt="2017-09-30T03:23:12.391" v="99" actId="14100"/>
        <pc:sldMkLst>
          <pc:docMk/>
          <pc:sldMk cId="1870456980" sldId="263"/>
        </pc:sldMkLst>
        <pc:spChg chg="mod">
          <ac:chgData name="yosia bagariang" userId="9ecadb097ac17747" providerId="LiveId" clId="{D6963C5A-4D98-4960-AE76-DC11D7E116C4}" dt="2017-09-30T03:23:12.391" v="99" actId="14100"/>
          <ac:spMkLst>
            <pc:docMk/>
            <pc:sldMk cId="1870456980" sldId="263"/>
            <ac:spMk id="3" creationId="{00000000-0000-0000-0000-000000000000}"/>
          </ac:spMkLst>
        </pc:spChg>
      </pc:sldChg>
      <pc:sldChg chg="modSp">
        <pc:chgData name="yosia bagariang" userId="9ecadb097ac17747" providerId="LiveId" clId="{D6963C5A-4D98-4960-AE76-DC11D7E116C4}" dt="2017-09-30T03:24:56.395" v="185" actId="20577"/>
        <pc:sldMkLst>
          <pc:docMk/>
          <pc:sldMk cId="1716417200" sldId="281"/>
        </pc:sldMkLst>
        <pc:spChg chg="mod">
          <ac:chgData name="yosia bagariang" userId="9ecadb097ac17747" providerId="LiveId" clId="{D6963C5A-4D98-4960-AE76-DC11D7E116C4}" dt="2017-09-30T03:24:56.395" v="185" actId="20577"/>
          <ac:spMkLst>
            <pc:docMk/>
            <pc:sldMk cId="1716417200" sldId="281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9D13F2-2B25-406F-82A8-75EEE699D94C}" type="datetimeFigureOut">
              <a:rPr lang="en-US" smtClean="0"/>
              <a:t>10/18/2017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A6DCC5-34C5-45DD-B4C8-A5644836A1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308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A6DCC5-34C5-45DD-B4C8-A5644836A1E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2942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43781D8-1D69-2042-B37F-8ADCBEF39DB3}" type="datetimeFigureOut">
              <a:rPr lang="id-ID" smtClean="0"/>
              <a:t>18/10/2017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4AE05DF-E0C8-4F4F-BA5C-0E90A06428DA}" type="slidenum">
              <a:rPr lang="id-ID" smtClean="0"/>
              <a:t>‹#›</a:t>
            </a:fld>
            <a:endParaRPr lang="id-ID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8892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781D8-1D69-2042-B37F-8ADCBEF39DB3}" type="datetimeFigureOut">
              <a:rPr lang="id-ID" smtClean="0"/>
              <a:t>18/10/2017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E05DF-E0C8-4F4F-BA5C-0E90A06428D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55372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781D8-1D69-2042-B37F-8ADCBEF39DB3}" type="datetimeFigureOut">
              <a:rPr lang="id-ID" smtClean="0"/>
              <a:t>18/10/2017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E05DF-E0C8-4F4F-BA5C-0E90A06428DA}" type="slidenum">
              <a:rPr lang="id-ID" smtClean="0"/>
              <a:t>‹#›</a:t>
            </a:fld>
            <a:endParaRPr lang="id-ID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6714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781D8-1D69-2042-B37F-8ADCBEF39DB3}" type="datetimeFigureOut">
              <a:rPr lang="id-ID" smtClean="0"/>
              <a:t>18/10/2017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E05DF-E0C8-4F4F-BA5C-0E90A06428D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92309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781D8-1D69-2042-B37F-8ADCBEF39DB3}" type="datetimeFigureOut">
              <a:rPr lang="id-ID" smtClean="0"/>
              <a:t>18/10/2017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E05DF-E0C8-4F4F-BA5C-0E90A06428D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47243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781D8-1D69-2042-B37F-8ADCBEF39DB3}" type="datetimeFigureOut">
              <a:rPr lang="id-ID" smtClean="0"/>
              <a:t>18/10/2017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E05DF-E0C8-4F4F-BA5C-0E90A06428D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43523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781D8-1D69-2042-B37F-8ADCBEF39DB3}" type="datetimeFigureOut">
              <a:rPr lang="id-ID" smtClean="0"/>
              <a:t>18/10/2017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E05DF-E0C8-4F4F-BA5C-0E90A06428D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35477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781D8-1D69-2042-B37F-8ADCBEF39DB3}" type="datetimeFigureOut">
              <a:rPr lang="id-ID" smtClean="0"/>
              <a:t>18/10/2017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E05DF-E0C8-4F4F-BA5C-0E90A06428D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54448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781D8-1D69-2042-B37F-8ADCBEF39DB3}" type="datetimeFigureOut">
              <a:rPr lang="id-ID" smtClean="0"/>
              <a:t>18/10/2017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E05DF-E0C8-4F4F-BA5C-0E90A06428D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96559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781D8-1D69-2042-B37F-8ADCBEF39DB3}" type="datetimeFigureOut">
              <a:rPr lang="id-ID" smtClean="0"/>
              <a:t>18/10/2017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E05DF-E0C8-4F4F-BA5C-0E90A06428D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7848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781D8-1D69-2042-B37F-8ADCBEF39DB3}" type="datetimeFigureOut">
              <a:rPr lang="id-ID" smtClean="0"/>
              <a:t>18/10/2017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E05DF-E0C8-4F4F-BA5C-0E90A06428D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08272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B43781D8-1D69-2042-B37F-8ADCBEF39DB3}" type="datetimeFigureOut">
              <a:rPr lang="id-ID" smtClean="0"/>
              <a:t>18/10/2017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54AE05DF-E0C8-4F4F-BA5C-0E90A06428D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0428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965960" y="871679"/>
            <a:ext cx="8511430" cy="498048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Judul 1"/>
          <p:cNvSpPr>
            <a:spLocks noGrp="1"/>
          </p:cNvSpPr>
          <p:nvPr>
            <p:ph type="ctrTitle"/>
          </p:nvPr>
        </p:nvSpPr>
        <p:spPr>
          <a:xfrm>
            <a:off x="2200055" y="1679308"/>
            <a:ext cx="7786810" cy="3255264"/>
          </a:xfrm>
        </p:spPr>
        <p:txBody>
          <a:bodyPr/>
          <a:lstStyle/>
          <a:p>
            <a:r>
              <a:rPr lang="en-US" sz="3600" dirty="0" err="1"/>
              <a:t>Laporan</a:t>
            </a:r>
            <a:r>
              <a:rPr lang="en-US" sz="3600" dirty="0"/>
              <a:t> Program </a:t>
            </a:r>
            <a:r>
              <a:rPr lang="en-US" sz="3600" dirty="0" err="1"/>
              <a:t>Kerja</a:t>
            </a:r>
            <a:r>
              <a:rPr lang="en-US" dirty="0"/>
              <a:t/>
            </a:r>
            <a:br>
              <a:rPr lang="en-US" dirty="0"/>
            </a:br>
            <a:r>
              <a:rPr lang="en-US" sz="4400" dirty="0" err="1"/>
              <a:t>Pengurus</a:t>
            </a:r>
            <a:r>
              <a:rPr lang="en-US" sz="4400" dirty="0"/>
              <a:t> PMK </a:t>
            </a:r>
            <a:r>
              <a:rPr lang="en-US" sz="4400" dirty="0" err="1"/>
              <a:t>Universitas</a:t>
            </a:r>
            <a:r>
              <a:rPr lang="en-US" sz="4400" dirty="0"/>
              <a:t> Telkom</a:t>
            </a:r>
            <a:br>
              <a:rPr lang="en-US" sz="4400" dirty="0"/>
            </a:br>
            <a:r>
              <a:rPr lang="en-US" sz="4000" dirty="0"/>
              <a:t/>
            </a:r>
            <a:br>
              <a:rPr lang="en-US" sz="4000" dirty="0"/>
            </a:br>
            <a:r>
              <a:rPr lang="en-US" sz="2200" dirty="0" err="1"/>
              <a:t>Fakultas</a:t>
            </a:r>
            <a:r>
              <a:rPr lang="en-US" sz="2200" dirty="0"/>
              <a:t> Teknik </a:t>
            </a:r>
            <a:r>
              <a:rPr lang="en-US" sz="2200" dirty="0" err="1"/>
              <a:t>Elektro</a:t>
            </a:r>
            <a:r>
              <a:rPr lang="en-US" sz="2200" dirty="0"/>
              <a:t>, </a:t>
            </a:r>
            <a:r>
              <a:rPr lang="en-US" sz="2200" dirty="0" err="1"/>
              <a:t>Fakultas</a:t>
            </a:r>
            <a:r>
              <a:rPr lang="en-US" sz="2200" dirty="0"/>
              <a:t> </a:t>
            </a:r>
            <a:r>
              <a:rPr lang="en-US" sz="2200" dirty="0" err="1"/>
              <a:t>Informatika</a:t>
            </a:r>
            <a:r>
              <a:rPr lang="en-US" sz="2200" dirty="0"/>
              <a:t>, </a:t>
            </a:r>
            <a:r>
              <a:rPr lang="en-US" sz="2200" dirty="0" err="1"/>
              <a:t>Fakultas</a:t>
            </a:r>
            <a:r>
              <a:rPr lang="en-US" sz="2200" dirty="0"/>
              <a:t> </a:t>
            </a:r>
            <a:r>
              <a:rPr lang="en-US" sz="2200" dirty="0" err="1"/>
              <a:t>Rekayasa</a:t>
            </a:r>
            <a:r>
              <a:rPr lang="en-US" sz="2200" dirty="0"/>
              <a:t> </a:t>
            </a:r>
            <a:r>
              <a:rPr lang="en-US" sz="2200" dirty="0" err="1"/>
              <a:t>Industri</a:t>
            </a:r>
            <a:endParaRPr lang="id-ID" sz="2200" dirty="0"/>
          </a:p>
        </p:txBody>
      </p:sp>
      <p:sp>
        <p:nvSpPr>
          <p:cNvPr id="3" name="Subjudul 2"/>
          <p:cNvSpPr>
            <a:spLocks noGrp="1"/>
          </p:cNvSpPr>
          <p:nvPr>
            <p:ph type="subTitle" idx="1"/>
          </p:nvPr>
        </p:nvSpPr>
        <p:spPr>
          <a:xfrm>
            <a:off x="1709530" y="5035494"/>
            <a:ext cx="8767860" cy="1388165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Sie </a:t>
            </a:r>
            <a:r>
              <a:rPr lang="en-US" sz="2800" dirty="0" err="1">
                <a:solidFill>
                  <a:schemeClr val="bg1">
                    <a:lumMod val="95000"/>
                  </a:schemeClr>
                </a:solidFill>
              </a:rPr>
              <a:t>Musik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 2016/2017</a:t>
            </a:r>
            <a:endParaRPr lang="id-ID" sz="2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58097" y="1042370"/>
            <a:ext cx="58707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PLENO 3</a:t>
            </a:r>
          </a:p>
        </p:txBody>
      </p:sp>
    </p:spTree>
    <p:extLst>
      <p:ext uri="{BB962C8B-B14F-4D97-AF65-F5344CB8AC3E}">
        <p14:creationId xmlns:p14="http://schemas.microsoft.com/office/powerpoint/2010/main" val="27202155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5047" y="754380"/>
            <a:ext cx="4761905" cy="2990476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/>
        </p:nvSpPr>
        <p:spPr>
          <a:xfrm>
            <a:off x="1908807" y="274321"/>
            <a:ext cx="8481060" cy="960119"/>
          </a:xfrm>
          <a:prstGeom prst="rect">
            <a:avLst/>
          </a:prstGeom>
          <a:solidFill>
            <a:srgbClr val="00206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900" kern="1200" spc="-10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dirty="0">
                <a:ln>
                  <a:solidFill>
                    <a:srgbClr val="92D050"/>
                  </a:solidFill>
                </a:ln>
                <a:solidFill>
                  <a:schemeClr val="bg1"/>
                </a:solidFill>
                <a:latin typeface="Adobe Caslon Pro Bold" panose="0205070206050A020403" pitchFamily="18" charset="0"/>
              </a:rPr>
              <a:t>SieMusik2016/201</a:t>
            </a:r>
            <a:r>
              <a:rPr lang="en-US" sz="44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Adobe Caslon Pro Bold" panose="0205070206050A020403" pitchFamily="18" charset="0"/>
              </a:rPr>
              <a:t>7</a:t>
            </a:r>
            <a:endParaRPr lang="id-ID" sz="4400" dirty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Adobe Caslon Pro Bold" panose="0205070206050A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8140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mpungan Konten 2"/>
          <p:cNvSpPr>
            <a:spLocks noGrp="1"/>
          </p:cNvSpPr>
          <p:nvPr>
            <p:ph idx="1"/>
          </p:nvPr>
        </p:nvSpPr>
        <p:spPr>
          <a:xfrm>
            <a:off x="3514727" y="1179512"/>
            <a:ext cx="3920396" cy="567848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Clr>
                <a:schemeClr val="accent4">
                  <a:lumMod val="50000"/>
                </a:schemeClr>
              </a:buClr>
              <a:buSzPct val="100000"/>
            </a:pPr>
            <a:r>
              <a:rPr lang="en-US" dirty="0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id-ID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epada 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TUHAN</a:t>
            </a:r>
            <a:r>
              <a:rPr lang="id-ID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dalam kesempatan pelayanan yang telah diberikan. </a:t>
            </a:r>
            <a:endParaRPr lang="en-US" dirty="0">
              <a:solidFill>
                <a:schemeClr val="accent4">
                  <a:lumMod val="50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Clr>
                <a:schemeClr val="accent4">
                  <a:lumMod val="50000"/>
                </a:schemeClr>
              </a:buClr>
              <a:buSzPct val="100000"/>
            </a:pPr>
            <a:r>
              <a:rPr lang="en-US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id-ID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epada ketua 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PMK</a:t>
            </a:r>
            <a:r>
              <a:rPr lang="id-ID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dalam pelaksanaan tugas-tugasnya. </a:t>
            </a:r>
          </a:p>
          <a:p>
            <a:pPr>
              <a:lnSpc>
                <a:spcPct val="100000"/>
              </a:lnSpc>
              <a:buClr>
                <a:schemeClr val="accent4">
                  <a:lumMod val="50000"/>
                </a:schemeClr>
              </a:buClr>
              <a:buSzPct val="100000"/>
            </a:pPr>
            <a:r>
              <a:rPr lang="en-US" dirty="0" err="1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Untuk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melaksanakan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d-ID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Pembekalan Pelayan Altar</a:t>
            </a:r>
          </a:p>
          <a:p>
            <a:pPr>
              <a:lnSpc>
                <a:spcPct val="100000"/>
              </a:lnSpc>
              <a:buClr>
                <a:schemeClr val="accent4">
                  <a:lumMod val="50000"/>
                </a:schemeClr>
              </a:buClr>
              <a:buSzPct val="100000"/>
            </a:pPr>
            <a:r>
              <a:rPr lang="en-US" dirty="0" err="1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Untuk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melaksanakan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Music Sharing</a:t>
            </a:r>
            <a:endParaRPr lang="id-ID" dirty="0">
              <a:solidFill>
                <a:schemeClr val="accent4">
                  <a:lumMod val="50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Clr>
                <a:schemeClr val="accent4">
                  <a:lumMod val="50000"/>
                </a:schemeClr>
              </a:buClr>
              <a:buSzPct val="100000"/>
            </a:pPr>
            <a:r>
              <a:rPr lang="en-US" dirty="0" err="1">
                <a:solidFill>
                  <a:schemeClr val="accent4">
                    <a:lumMod val="50000"/>
                  </a:schemeClr>
                </a:solidFill>
                <a:effectLst/>
              </a:rPr>
              <a:t>Untuk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  <a:effectLst/>
              </a:rPr>
              <a:t> </a:t>
            </a:r>
            <a:r>
              <a:rPr lang="en-US" dirty="0" err="1">
                <a:solidFill>
                  <a:schemeClr val="accent4">
                    <a:lumMod val="50000"/>
                  </a:schemeClr>
                </a:solidFill>
                <a:effectLst/>
              </a:rPr>
              <a:t>mengadakan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  <a:effectLst/>
              </a:rPr>
              <a:t> </a:t>
            </a:r>
            <a:r>
              <a:rPr lang="en-US" dirty="0" err="1">
                <a:solidFill>
                  <a:schemeClr val="accent4">
                    <a:lumMod val="50000"/>
                  </a:schemeClr>
                </a:solidFill>
                <a:effectLst/>
              </a:rPr>
              <a:t>kumpul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  <a:effectLst/>
              </a:rPr>
              <a:t> </a:t>
            </a:r>
            <a:r>
              <a:rPr lang="en-US" dirty="0" err="1">
                <a:solidFill>
                  <a:schemeClr val="accent4">
                    <a:lumMod val="50000"/>
                  </a:schemeClr>
                </a:solidFill>
                <a:effectLst/>
              </a:rPr>
              <a:t>dan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  <a:effectLst/>
              </a:rPr>
              <a:t> </a:t>
            </a:r>
            <a:r>
              <a:rPr lang="en-US" dirty="0" err="1">
                <a:solidFill>
                  <a:schemeClr val="accent4">
                    <a:lumMod val="50000"/>
                  </a:schemeClr>
                </a:solidFill>
                <a:effectLst/>
              </a:rPr>
              <a:t>rapat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  <a:effectLst/>
              </a:rPr>
              <a:t> Tim </a:t>
            </a:r>
            <a:r>
              <a:rPr lang="en-US" dirty="0" err="1">
                <a:solidFill>
                  <a:schemeClr val="accent4">
                    <a:lumMod val="50000"/>
                  </a:schemeClr>
                </a:solidFill>
                <a:effectLst/>
              </a:rPr>
              <a:t>Musik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  <a:effectLst/>
              </a:rPr>
              <a:t> PMK TES.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29215" y="222048"/>
            <a:ext cx="8572977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4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sz="2800" i="1" dirty="0" err="1">
                <a:solidFill>
                  <a:schemeClr val="accent4">
                    <a:lumMod val="50000"/>
                  </a:schemeClr>
                </a:solidFill>
              </a:rPr>
              <a:t>Bertanggung</a:t>
            </a:r>
            <a:r>
              <a:rPr lang="en-US" sz="2800" i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sz="2800" i="1" dirty="0" err="1">
                <a:solidFill>
                  <a:schemeClr val="accent4">
                    <a:lumMod val="50000"/>
                  </a:schemeClr>
                </a:solidFill>
              </a:rPr>
              <a:t>jawab</a:t>
            </a:r>
            <a:r>
              <a:rPr lang="en-US" sz="2800" i="1" dirty="0">
                <a:solidFill>
                  <a:schemeClr val="accent4">
                    <a:lumMod val="50000"/>
                  </a:schemeClr>
                </a:solidFill>
              </a:rPr>
              <a:t> :</a:t>
            </a:r>
          </a:p>
        </p:txBody>
      </p:sp>
      <p:sp>
        <p:nvSpPr>
          <p:cNvPr id="5" name="Judul 1"/>
          <p:cNvSpPr txBox="1">
            <a:spLocks/>
          </p:cNvSpPr>
          <p:nvPr/>
        </p:nvSpPr>
        <p:spPr>
          <a:xfrm>
            <a:off x="0" y="735119"/>
            <a:ext cx="3329215" cy="5369519"/>
          </a:xfrm>
          <a:prstGeom prst="rect">
            <a:avLst/>
          </a:prstGeom>
          <a:solidFill>
            <a:schemeClr val="accent4">
              <a:lumMod val="50000"/>
            </a:schemeClr>
          </a:solidFill>
          <a:ln w="38100">
            <a:solidFill>
              <a:schemeClr val="accent4">
                <a:lumMod val="50000"/>
              </a:schemeClr>
            </a:solidFill>
            <a:prstDash val="sysDash"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 err="1">
                <a:solidFill>
                  <a:schemeClr val="bg1"/>
                </a:solidFill>
              </a:rPr>
              <a:t>Deskripsi</a:t>
            </a:r>
            <a:r>
              <a:rPr lang="en-US" sz="4800" dirty="0">
                <a:solidFill>
                  <a:schemeClr val="bg1"/>
                </a:solidFill>
              </a:rPr>
              <a:t> </a:t>
            </a:r>
            <a:r>
              <a:rPr lang="en-US" sz="4800" dirty="0" err="1">
                <a:solidFill>
                  <a:schemeClr val="bg1"/>
                </a:solidFill>
              </a:rPr>
              <a:t>Kerja</a:t>
            </a:r>
            <a:endParaRPr lang="id-ID" sz="4800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465286" y="1041023"/>
            <a:ext cx="4436906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err="1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Untuk</a:t>
            </a:r>
            <a:r>
              <a:rPr lang="en-US" sz="2200" dirty="0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melaksanakan</a:t>
            </a:r>
            <a:r>
              <a:rPr lang="en-US" sz="2200" dirty="0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pendampingan</a:t>
            </a:r>
            <a:r>
              <a:rPr lang="en-US" sz="2200" dirty="0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kepada</a:t>
            </a:r>
            <a:r>
              <a:rPr lang="en-US" sz="2200" dirty="0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Seluruh</a:t>
            </a:r>
            <a:r>
              <a:rPr lang="en-US" sz="2200" dirty="0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Pelayan</a:t>
            </a:r>
            <a:r>
              <a:rPr lang="en-US" sz="2200" dirty="0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Altar, Tim </a:t>
            </a:r>
            <a:r>
              <a:rPr lang="en-US" sz="2200" dirty="0" err="1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Musik</a:t>
            </a:r>
            <a:r>
              <a:rPr lang="en-US" sz="2200" dirty="0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PMK 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err="1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Untuk</a:t>
            </a:r>
            <a:r>
              <a:rPr lang="en-US" sz="2200" dirty="0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menentukan</a:t>
            </a:r>
            <a:r>
              <a:rPr lang="en-US" sz="2200" dirty="0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Pelayan</a:t>
            </a:r>
            <a:r>
              <a:rPr lang="en-US" sz="2200" dirty="0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Altar </a:t>
            </a:r>
            <a:r>
              <a:rPr lang="en-US" sz="2200" dirty="0" err="1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untuk</a:t>
            </a:r>
            <a:r>
              <a:rPr lang="en-US" sz="2200" dirty="0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ibadah</a:t>
            </a:r>
            <a:r>
              <a:rPr lang="en-US" sz="2200" dirty="0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PMK yang </a:t>
            </a:r>
            <a:r>
              <a:rPr lang="en-US" sz="2200" dirty="0" err="1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rutin</a:t>
            </a:r>
            <a:r>
              <a:rPr lang="en-US" sz="2200" dirty="0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maunpun</a:t>
            </a:r>
            <a:r>
              <a:rPr lang="en-US" sz="2200" dirty="0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non-</a:t>
            </a:r>
            <a:r>
              <a:rPr lang="en-US" sz="2200" dirty="0" err="1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rutin</a:t>
            </a:r>
            <a:r>
              <a:rPr lang="en-US" sz="2200" dirty="0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err="1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Untuk</a:t>
            </a:r>
            <a:r>
              <a:rPr lang="en-US" sz="2200" dirty="0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melakukan</a:t>
            </a:r>
            <a:r>
              <a:rPr lang="en-US" sz="2200" dirty="0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Maintenance </a:t>
            </a:r>
            <a:r>
              <a:rPr lang="en-US" sz="2200" dirty="0" err="1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Alat</a:t>
            </a:r>
            <a:r>
              <a:rPr lang="en-US" sz="2200" dirty="0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Musik</a:t>
            </a:r>
            <a:endParaRPr lang="en-US" sz="2200" dirty="0">
              <a:solidFill>
                <a:schemeClr val="accent4">
                  <a:lumMod val="50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err="1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Untuk</a:t>
            </a:r>
            <a:r>
              <a:rPr lang="en-US" sz="2200" dirty="0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mengadakan</a:t>
            </a:r>
            <a:r>
              <a:rPr lang="en-US" sz="2200" dirty="0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evaluasi</a:t>
            </a:r>
            <a:r>
              <a:rPr lang="en-US" sz="2200" dirty="0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untuk</a:t>
            </a:r>
            <a:r>
              <a:rPr lang="en-US" sz="2200" dirty="0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pelayan</a:t>
            </a:r>
            <a:r>
              <a:rPr lang="en-US" sz="2200" dirty="0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altar </a:t>
            </a:r>
            <a:r>
              <a:rPr lang="en-US" sz="2200" dirty="0" err="1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US" sz="2200" dirty="0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ibadah</a:t>
            </a:r>
            <a:r>
              <a:rPr lang="en-US" sz="2200" dirty="0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rutin</a:t>
            </a:r>
            <a:r>
              <a:rPr lang="en-US" sz="2200" dirty="0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err="1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Untuk</a:t>
            </a:r>
            <a:r>
              <a:rPr lang="en-US" sz="2200" dirty="0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melakukan</a:t>
            </a:r>
            <a:r>
              <a:rPr lang="en-US" sz="2200" dirty="0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pembentukan</a:t>
            </a:r>
            <a:r>
              <a:rPr lang="en-US" sz="2200" dirty="0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Tim </a:t>
            </a:r>
            <a:r>
              <a:rPr lang="en-US" sz="2200" dirty="0" err="1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Musik</a:t>
            </a:r>
            <a:r>
              <a:rPr lang="en-US" sz="2200" dirty="0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Baru</a:t>
            </a:r>
            <a:r>
              <a:rPr lang="en-US" sz="2200" dirty="0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Untuk</a:t>
            </a:r>
            <a:r>
              <a:rPr lang="en-US" sz="2200" dirty="0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mengadakan</a:t>
            </a:r>
            <a:r>
              <a:rPr lang="en-US" sz="2200" dirty="0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Persekutuan </a:t>
            </a:r>
            <a:r>
              <a:rPr lang="en-US" sz="2200" dirty="0" err="1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dan</a:t>
            </a:r>
            <a:r>
              <a:rPr lang="en-US" sz="2200" dirty="0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Upgrading </a:t>
            </a:r>
            <a:r>
              <a:rPr lang="en-US" sz="2200" dirty="0" err="1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Pelayan</a:t>
            </a:r>
            <a:r>
              <a:rPr lang="en-US" sz="2200" dirty="0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Altar</a:t>
            </a:r>
            <a:endParaRPr lang="id-ID" sz="2200" dirty="0">
              <a:solidFill>
                <a:schemeClr val="accent4">
                  <a:lumMod val="50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id-ID" sz="2000" dirty="0">
              <a:solidFill>
                <a:schemeClr val="accent4">
                  <a:lumMod val="50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7435123" y="1094288"/>
            <a:ext cx="0" cy="5033796"/>
          </a:xfrm>
          <a:prstGeom prst="line">
            <a:avLst/>
          </a:prstGeom>
          <a:ln w="412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52384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mpungan Konten 2"/>
          <p:cNvSpPr>
            <a:spLocks noGrp="1"/>
          </p:cNvSpPr>
          <p:nvPr>
            <p:ph idx="1"/>
          </p:nvPr>
        </p:nvSpPr>
        <p:spPr>
          <a:xfrm>
            <a:off x="3465095" y="1245107"/>
            <a:ext cx="8320505" cy="5425516"/>
          </a:xfrm>
        </p:spPr>
        <p:txBody>
          <a:bodyPr anchor="t">
            <a:noAutofit/>
          </a:bodyPr>
          <a:lstStyle/>
          <a:p>
            <a:pPr>
              <a:buClrTx/>
            </a:pPr>
            <a:r>
              <a:rPr lang="en-US" sz="1800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Deskripsi</a:t>
            </a:r>
            <a:endParaRPr lang="id-ID" sz="18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Tx/>
            </a:pPr>
            <a:r>
              <a:rPr lang="en-US" sz="18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Dibutuhkannya</a:t>
            </a:r>
            <a:r>
              <a:rPr lang="en-US" sz="18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regenerasi</a:t>
            </a:r>
            <a:r>
              <a:rPr lang="en-US" sz="18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Pelayan</a:t>
            </a:r>
            <a:r>
              <a:rPr lang="en-US" sz="18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Altar </a:t>
            </a:r>
            <a:r>
              <a:rPr lang="en-US" sz="18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untuk</a:t>
            </a:r>
            <a:r>
              <a:rPr lang="en-US" sz="18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kebutuhan</a:t>
            </a:r>
            <a:r>
              <a:rPr lang="en-US" sz="18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Pelayanan</a:t>
            </a:r>
            <a:r>
              <a:rPr lang="en-US" sz="18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di PMK </a:t>
            </a:r>
            <a:r>
              <a:rPr lang="en-US" sz="18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Universitas</a:t>
            </a:r>
            <a:r>
              <a:rPr lang="en-US" sz="18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Telkom, </a:t>
            </a:r>
            <a:r>
              <a:rPr lang="en-US" sz="18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dimana</a:t>
            </a:r>
            <a:r>
              <a:rPr lang="en-US" sz="18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calon</a:t>
            </a:r>
            <a:r>
              <a:rPr lang="en-US" sz="18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pelayan</a:t>
            </a:r>
            <a:r>
              <a:rPr lang="en-US" sz="18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altar </a:t>
            </a:r>
            <a:r>
              <a:rPr lang="en-US" sz="18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berasal</a:t>
            </a:r>
            <a:r>
              <a:rPr lang="en-US" sz="18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dari</a:t>
            </a:r>
            <a:r>
              <a:rPr lang="en-US" sz="18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interdenominasi</a:t>
            </a:r>
            <a:r>
              <a: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id-ID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Tx/>
            </a:pPr>
            <a:endParaRPr lang="en-US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Tx/>
            </a:pPr>
            <a:endParaRPr lang="en-US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Tx/>
            </a:pPr>
            <a:endParaRPr lang="en-US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ClrTx/>
              <a:buNone/>
            </a:pPr>
            <a:endParaRPr lang="en-US" sz="32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Tx/>
            </a:pPr>
            <a:r>
              <a:rPr lang="en-US" sz="1800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Penanggung</a:t>
            </a:r>
            <a:r>
              <a:rPr lang="en-US" sz="1800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Jawab</a:t>
            </a:r>
            <a:endParaRPr lang="id-ID" sz="18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Tx/>
            </a:pPr>
            <a:r>
              <a:rPr lang="en-US" sz="18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Charly </a:t>
            </a:r>
            <a:r>
              <a:rPr lang="en-US" sz="18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Haholongan</a:t>
            </a:r>
            <a:r>
              <a:rPr lang="en-US" sz="18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  (</a:t>
            </a:r>
            <a:r>
              <a:rPr lang="en-US" sz="18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dibantu</a:t>
            </a:r>
            <a:r>
              <a:rPr lang="en-US" sz="18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Sie </a:t>
            </a:r>
            <a:r>
              <a:rPr lang="en-US" sz="18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Musik</a:t>
            </a:r>
            <a:r>
              <a:rPr lang="en-US" sz="18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id-ID" sz="18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Tx/>
            </a:pPr>
            <a:r>
              <a:rPr lang="en-US" sz="1800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Indikator</a:t>
            </a:r>
            <a:r>
              <a:rPr lang="en-US" sz="1800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Keberhasilan</a:t>
            </a:r>
            <a:endParaRPr lang="id-ID" sz="18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Tx/>
            </a:pPr>
            <a:r>
              <a:rPr lang="id-ID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Wl (8 orang), Gitaris (8 orang), keyboardis (4 keyboardis), bassist (2 orang), cajon (3 orang)</a:t>
            </a:r>
            <a:endParaRPr lang="en-US" sz="18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465094" y="737936"/>
            <a:ext cx="8438147" cy="523220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en-US" sz="2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Pembekalan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Pelayan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Altar (PPA)</a:t>
            </a:r>
            <a:endParaRPr lang="en-US" sz="2800" dirty="0">
              <a:solidFill>
                <a:schemeClr val="bg1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3898233" y="2234459"/>
            <a:ext cx="7946187" cy="1938992"/>
            <a:chOff x="3898233" y="2452229"/>
            <a:chExt cx="7946187" cy="1938992"/>
          </a:xfrm>
        </p:grpSpPr>
        <p:sp>
          <p:nvSpPr>
            <p:cNvPr id="6" name="Rectangle 5"/>
            <p:cNvSpPr/>
            <p:nvPr/>
          </p:nvSpPr>
          <p:spPr>
            <a:xfrm>
              <a:off x="5550568" y="2452229"/>
              <a:ext cx="6293852" cy="1938992"/>
            </a:xfrm>
            <a:prstGeom prst="rect">
              <a:avLst/>
            </a:prstGeom>
            <a:solidFill>
              <a:srgbClr val="E4E4E4"/>
            </a:solidFill>
          </p:spPr>
          <p:txBody>
            <a:bodyPr wrap="square">
              <a:spAutoFit/>
            </a:bodyPr>
            <a:lstStyle/>
            <a:p>
              <a:r>
                <a:rPr lang="en-US" sz="2000" dirty="0">
                  <a:ea typeface="Calibri" panose="020F0502020204030204" pitchFamily="34" charset="0"/>
                  <a:cs typeface="Times New Roman" panose="02020603050405020304" pitchFamily="18" charset="0"/>
                </a:rPr>
                <a:t>Open Mind						26 </a:t>
              </a:r>
              <a:r>
                <a:rPr lang="en-US" sz="2000" dirty="0" err="1">
                  <a:ea typeface="Calibri" panose="020F0502020204030204" pitchFamily="34" charset="0"/>
                  <a:cs typeface="Times New Roman" panose="02020603050405020304" pitchFamily="18" charset="0"/>
                </a:rPr>
                <a:t>Januari</a:t>
              </a:r>
              <a:r>
                <a:rPr lang="en-US" sz="2000" dirty="0">
                  <a:ea typeface="Calibri" panose="020F0502020204030204" pitchFamily="34" charset="0"/>
                  <a:cs typeface="Times New Roman" panose="02020603050405020304" pitchFamily="18" charset="0"/>
                </a:rPr>
                <a:t> 2017</a:t>
              </a:r>
              <a:endParaRPr lang="id-ID" sz="2000" dirty="0"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lvl="0"/>
              <a:r>
                <a:rPr lang="en-US" sz="2000" dirty="0">
                  <a:ea typeface="Calibri" panose="020F0502020204030204" pitchFamily="34" charset="0"/>
                  <a:cs typeface="Times New Roman" panose="02020603050405020304" pitchFamily="18" charset="0"/>
                </a:rPr>
                <a:t>Talent Share						10,11 </a:t>
              </a:r>
              <a:r>
                <a:rPr lang="en-US" sz="2000" dirty="0" err="1">
                  <a:ea typeface="Calibri" panose="020F0502020204030204" pitchFamily="34" charset="0"/>
                  <a:cs typeface="Times New Roman" panose="02020603050405020304" pitchFamily="18" charset="0"/>
                </a:rPr>
                <a:t>Februari</a:t>
              </a:r>
              <a:r>
                <a:rPr lang="en-US" sz="2000" dirty="0">
                  <a:ea typeface="Calibri" panose="020F0502020204030204" pitchFamily="34" charset="0"/>
                  <a:cs typeface="Times New Roman" panose="02020603050405020304" pitchFamily="18" charset="0"/>
                </a:rPr>
                <a:t> 2017</a:t>
              </a:r>
              <a:endParaRPr lang="id-ID" sz="2000" dirty="0"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lvl="0"/>
              <a:r>
                <a:rPr lang="en-US" sz="2000" dirty="0" err="1">
                  <a:ea typeface="Calibri" panose="020F0502020204030204" pitchFamily="34" charset="0"/>
                  <a:cs typeface="Times New Roman" panose="02020603050405020304" pitchFamily="18" charset="0"/>
                </a:rPr>
                <a:t>Pembekalan</a:t>
              </a:r>
              <a:r>
                <a:rPr lang="en-US" sz="2000" dirty="0"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ea typeface="Calibri" panose="020F0502020204030204" pitchFamily="34" charset="0"/>
                  <a:cs typeface="Times New Roman" panose="02020603050405020304" pitchFamily="18" charset="0"/>
                </a:rPr>
                <a:t>Pelayan</a:t>
              </a:r>
              <a:r>
                <a:rPr lang="en-US" sz="2000" dirty="0">
                  <a:ea typeface="Calibri" panose="020F0502020204030204" pitchFamily="34" charset="0"/>
                  <a:cs typeface="Times New Roman" panose="02020603050405020304" pitchFamily="18" charset="0"/>
                </a:rPr>
                <a:t> Altar (PPA)	17,18,19 </a:t>
              </a:r>
              <a:r>
                <a:rPr lang="en-US" sz="2000" dirty="0" err="1">
                  <a:ea typeface="Calibri" panose="020F0502020204030204" pitchFamily="34" charset="0"/>
                  <a:cs typeface="Times New Roman" panose="02020603050405020304" pitchFamily="18" charset="0"/>
                </a:rPr>
                <a:t>Februari</a:t>
              </a:r>
              <a:r>
                <a:rPr lang="en-US" sz="2000" dirty="0">
                  <a:ea typeface="Calibri" panose="020F0502020204030204" pitchFamily="34" charset="0"/>
                  <a:cs typeface="Times New Roman" panose="02020603050405020304" pitchFamily="18" charset="0"/>
                </a:rPr>
                <a:t> 2017</a:t>
              </a:r>
              <a:endParaRPr lang="id-ID" sz="2000" dirty="0"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lvl="0"/>
              <a:r>
                <a:rPr lang="en-US" sz="2000" dirty="0" err="1">
                  <a:ea typeface="Calibri" panose="020F0502020204030204" pitchFamily="34" charset="0"/>
                  <a:cs typeface="Times New Roman" panose="02020603050405020304" pitchFamily="18" charset="0"/>
                </a:rPr>
                <a:t>Simulasi</a:t>
              </a:r>
              <a:r>
                <a:rPr lang="en-US" sz="2000" dirty="0">
                  <a:ea typeface="Calibri" panose="020F0502020204030204" pitchFamily="34" charset="0"/>
                  <a:cs typeface="Times New Roman" panose="02020603050405020304" pitchFamily="18" charset="0"/>
                </a:rPr>
                <a:t>							24,25 </a:t>
              </a:r>
              <a:r>
                <a:rPr lang="en-US" sz="2000" dirty="0" err="1">
                  <a:ea typeface="Calibri" panose="020F0502020204030204" pitchFamily="34" charset="0"/>
                  <a:cs typeface="Times New Roman" panose="02020603050405020304" pitchFamily="18" charset="0"/>
                </a:rPr>
                <a:t>Maret</a:t>
              </a:r>
              <a:r>
                <a:rPr lang="en-US" sz="2000" dirty="0">
                  <a:ea typeface="Calibri" panose="020F0502020204030204" pitchFamily="34" charset="0"/>
                  <a:cs typeface="Times New Roman" panose="02020603050405020304" pitchFamily="18" charset="0"/>
                </a:rPr>
                <a:t> 2017</a:t>
              </a:r>
              <a:endParaRPr lang="id-ID" sz="2000" dirty="0"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lvl="0"/>
              <a:r>
                <a:rPr lang="en-US" sz="2000" dirty="0" err="1">
                  <a:ea typeface="Calibri" panose="020F0502020204030204" pitchFamily="34" charset="0"/>
                  <a:cs typeface="Times New Roman" panose="02020603050405020304" pitchFamily="18" charset="0"/>
                </a:rPr>
                <a:t>Pengambilan</a:t>
              </a:r>
              <a:r>
                <a:rPr lang="en-US" sz="2000" dirty="0"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ea typeface="Calibri" panose="020F0502020204030204" pitchFamily="34" charset="0"/>
                  <a:cs typeface="Times New Roman" panose="02020603050405020304" pitchFamily="18" charset="0"/>
                </a:rPr>
                <a:t>Komitmen</a:t>
              </a:r>
              <a:r>
                <a:rPr lang="en-US" sz="2000" dirty="0">
                  <a:ea typeface="Calibri" panose="020F0502020204030204" pitchFamily="34" charset="0"/>
                  <a:cs typeface="Times New Roman" panose="02020603050405020304" pitchFamily="18" charset="0"/>
                </a:rPr>
                <a:t>			12,13 April 2017</a:t>
              </a:r>
              <a:endParaRPr lang="id-ID" sz="2000" dirty="0"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lvl="0"/>
              <a:r>
                <a:rPr lang="en-US" sz="2000" dirty="0">
                  <a:ea typeface="Calibri" panose="020F0502020204030204" pitchFamily="34" charset="0"/>
                  <a:cs typeface="Times New Roman" panose="02020603050405020304" pitchFamily="18" charset="0"/>
                </a:rPr>
                <a:t>Tim </a:t>
              </a:r>
              <a:r>
                <a:rPr lang="en-US" sz="2000" dirty="0" err="1">
                  <a:ea typeface="Calibri" panose="020F0502020204030204" pitchFamily="34" charset="0"/>
                  <a:cs typeface="Times New Roman" panose="02020603050405020304" pitchFamily="18" charset="0"/>
                </a:rPr>
                <a:t>Latihan</a:t>
              </a:r>
              <a:r>
                <a:rPr lang="en-US" sz="2000" dirty="0">
                  <a:ea typeface="Calibri" panose="020F0502020204030204" pitchFamily="34" charset="0"/>
                  <a:cs typeface="Times New Roman" panose="02020603050405020304" pitchFamily="18" charset="0"/>
                </a:rPr>
                <a:t>						28,29 April 2017</a:t>
              </a:r>
              <a:endParaRPr lang="id-ID" sz="2000" dirty="0"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898233" y="2455779"/>
              <a:ext cx="1652336" cy="707886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b="1" dirty="0" err="1">
                  <a:solidFill>
                    <a:schemeClr val="bg1"/>
                  </a:solidFill>
                </a:rPr>
                <a:t>Waktu</a:t>
              </a:r>
              <a:endParaRPr lang="en-US" sz="2000" b="1" dirty="0">
                <a:solidFill>
                  <a:schemeClr val="bg1"/>
                </a:solidFill>
              </a:endParaRPr>
            </a:p>
            <a:p>
              <a:pPr algn="r"/>
              <a:r>
                <a:rPr lang="en-US" sz="2000" b="1" dirty="0" err="1">
                  <a:solidFill>
                    <a:schemeClr val="bg1"/>
                  </a:solidFill>
                </a:rPr>
                <a:t>Pelaksanaan</a:t>
              </a:r>
              <a:endParaRPr lang="en-US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Judul 1"/>
          <p:cNvSpPr txBox="1">
            <a:spLocks/>
          </p:cNvSpPr>
          <p:nvPr/>
        </p:nvSpPr>
        <p:spPr>
          <a:xfrm>
            <a:off x="0" y="737936"/>
            <a:ext cx="3465095" cy="5374105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>
                <a:solidFill>
                  <a:schemeClr val="bg1"/>
                </a:solidFill>
              </a:rPr>
              <a:t>Program</a:t>
            </a:r>
            <a:br>
              <a:rPr lang="en-US" sz="4800" dirty="0">
                <a:solidFill>
                  <a:schemeClr val="bg1"/>
                </a:solidFill>
              </a:rPr>
            </a:br>
            <a:r>
              <a:rPr lang="en-US" sz="4800" dirty="0">
                <a:solidFill>
                  <a:schemeClr val="bg1"/>
                </a:solidFill>
              </a:rPr>
              <a:t>Yang </a:t>
            </a:r>
            <a:r>
              <a:rPr lang="en-US" sz="4800" dirty="0" err="1">
                <a:solidFill>
                  <a:schemeClr val="bg1"/>
                </a:solidFill>
              </a:rPr>
              <a:t>Telah</a:t>
            </a:r>
            <a:r>
              <a:rPr lang="en-US" sz="4800" dirty="0">
                <a:solidFill>
                  <a:schemeClr val="bg1"/>
                </a:solidFill>
              </a:rPr>
              <a:t/>
            </a:r>
            <a:br>
              <a:rPr lang="en-US" sz="4800" dirty="0">
                <a:solidFill>
                  <a:schemeClr val="bg1"/>
                </a:solidFill>
              </a:rPr>
            </a:br>
            <a:r>
              <a:rPr lang="en-US" sz="4800" dirty="0" err="1">
                <a:solidFill>
                  <a:schemeClr val="bg1"/>
                </a:solidFill>
              </a:rPr>
              <a:t>Dilaksanakan</a:t>
            </a:r>
            <a:endParaRPr lang="id-ID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4799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3ACCC59-7A2A-4DDB-8343-CDEAE2EC9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678426"/>
            <a:ext cx="3451123" cy="5394813"/>
          </a:xfrm>
          <a:solidFill>
            <a:schemeClr val="accent4">
              <a:lumMod val="50000"/>
            </a:schemeClr>
          </a:solidFill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Program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Yang </a:t>
            </a:r>
            <a:r>
              <a:rPr lang="en-US" dirty="0" err="1">
                <a:solidFill>
                  <a:schemeClr val="bg1"/>
                </a:solidFill>
              </a:rPr>
              <a:t>Telah</a:t>
            </a: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 err="1">
                <a:solidFill>
                  <a:schemeClr val="bg1"/>
                </a:solidFill>
              </a:rPr>
              <a:t>Dilaksanakan</a:t>
            </a: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AE8E157E-C2D1-4ED0-A031-A848EDC2FC5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869268" y="1366591"/>
            <a:ext cx="7315200" cy="2818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Pencapaian</a:t>
            </a:r>
            <a:r>
              <a:rPr lang="en-US" b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keberhasilan</a:t>
            </a: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dirty="0">
                <a:solidFill>
                  <a:schemeClr val="tx1"/>
                </a:solidFill>
              </a:rPr>
              <a:t>WL 		: 5 orang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dirty="0">
                <a:solidFill>
                  <a:schemeClr val="tx1"/>
                </a:solidFill>
              </a:rPr>
              <a:t>Cajon  	: 4 orang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dirty="0">
                <a:solidFill>
                  <a:schemeClr val="tx1"/>
                </a:solidFill>
              </a:rPr>
              <a:t>Keyboard	: 4 orang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dirty="0">
                <a:solidFill>
                  <a:schemeClr val="tx1"/>
                </a:solidFill>
              </a:rPr>
              <a:t>Bassist 	: 2 orang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dirty="0">
                <a:solidFill>
                  <a:schemeClr val="tx1"/>
                </a:solidFill>
              </a:rPr>
              <a:t>Gitar		: 6 orang</a:t>
            </a:r>
          </a:p>
        </p:txBody>
      </p:sp>
    </p:spTree>
    <p:extLst>
      <p:ext uri="{BB962C8B-B14F-4D97-AF65-F5344CB8AC3E}">
        <p14:creationId xmlns:p14="http://schemas.microsoft.com/office/powerpoint/2010/main" val="3166295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/>
          <p:cNvSpPr>
            <a:spLocks noGrp="1"/>
          </p:cNvSpPr>
          <p:nvPr>
            <p:ph type="title"/>
          </p:nvPr>
        </p:nvSpPr>
        <p:spPr>
          <a:xfrm>
            <a:off x="0" y="758565"/>
            <a:ext cx="3484113" cy="5369519"/>
          </a:xfrm>
          <a:solidFill>
            <a:schemeClr val="accent4">
              <a:lumMod val="5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Program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Yang </a:t>
            </a:r>
            <a:r>
              <a:rPr lang="en-US" dirty="0" err="1">
                <a:solidFill>
                  <a:schemeClr val="bg1"/>
                </a:solidFill>
              </a:rPr>
              <a:t>Telah</a:t>
            </a: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 err="1">
                <a:solidFill>
                  <a:schemeClr val="bg1"/>
                </a:solidFill>
              </a:rPr>
              <a:t>Dilaksanakan</a:t>
            </a:r>
            <a:endParaRPr lang="id-ID" dirty="0">
              <a:solidFill>
                <a:schemeClr val="bg1"/>
              </a:solidFill>
            </a:endParaRPr>
          </a:p>
        </p:txBody>
      </p:sp>
      <p:sp>
        <p:nvSpPr>
          <p:cNvPr id="3" name="Tampungan Konten 2"/>
          <p:cNvSpPr>
            <a:spLocks noGrp="1"/>
          </p:cNvSpPr>
          <p:nvPr>
            <p:ph idx="1"/>
          </p:nvPr>
        </p:nvSpPr>
        <p:spPr>
          <a:xfrm>
            <a:off x="3469825" y="1240005"/>
            <a:ext cx="8260211" cy="5017918"/>
          </a:xfrm>
        </p:spPr>
        <p:txBody>
          <a:bodyPr>
            <a:noAutofit/>
          </a:bodyPr>
          <a:lstStyle/>
          <a:p>
            <a:pPr>
              <a:buClr>
                <a:srgbClr val="00B050"/>
              </a:buClr>
            </a:pPr>
            <a:r>
              <a:rPr lang="en-US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Deskripsi</a:t>
            </a:r>
            <a:endParaRPr lang="id-ID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00B050"/>
              </a:buClr>
            </a:pP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Keterkaitan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kerja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antara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Sie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Musik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dan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Tim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Musik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id-ID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00B050"/>
              </a:buClr>
            </a:pPr>
            <a:r>
              <a:rPr lang="en-US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Penanggung</a:t>
            </a:r>
            <a:r>
              <a:rPr lang="en-US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Jawab</a:t>
            </a:r>
            <a:endParaRPr lang="id-ID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00B050"/>
              </a:buClr>
            </a:pP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Yosia Bagariang (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dibantu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Sie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Musik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US" dirty="0">
              <a:solidFill>
                <a:schemeClr val="tx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00B050"/>
              </a:buClr>
            </a:pPr>
            <a:r>
              <a:rPr lang="en-US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Waktu</a:t>
            </a:r>
            <a:r>
              <a:rPr lang="en-US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Pelaksanaan</a:t>
            </a:r>
            <a:endParaRPr lang="id-ID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00B050"/>
              </a:buClr>
            </a:pPr>
            <a:r>
              <a:rPr lang="en-US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Indikator</a:t>
            </a:r>
            <a:r>
              <a:rPr lang="en-US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Keberhasilan</a:t>
            </a:r>
            <a:endParaRPr lang="en-US" b="1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00B050"/>
              </a:buClr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orang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anggota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Tim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Musik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menghadiri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Kumpul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Rapat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Tim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Musik</a:t>
            </a:r>
            <a:endParaRPr lang="en-US" dirty="0">
              <a:solidFill>
                <a:schemeClr val="tx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00B050"/>
              </a:buClr>
            </a:pPr>
            <a:r>
              <a:rPr lang="en-US" b="1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Pencapaian</a:t>
            </a:r>
            <a:r>
              <a:rPr lang="en-US" b="1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Keberhasilan</a:t>
            </a:r>
            <a:r>
              <a:rPr lang="en-US" dirty="0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  <a:p>
            <a:pPr marL="45720" indent="0">
              <a:buClr>
                <a:srgbClr val="00B050"/>
              </a:buClr>
              <a:buNone/>
            </a:pPr>
            <a:r>
              <a:rPr lang="en-US" dirty="0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dirty="0" err="1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Rapat</a:t>
            </a:r>
            <a:r>
              <a:rPr lang="en-US" dirty="0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IX	: 27 September 2017</a:t>
            </a:r>
            <a:endParaRPr lang="id-ID" dirty="0"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400655" y="758565"/>
            <a:ext cx="8486545" cy="523220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>
            <a:spAutoFit/>
          </a:bodyPr>
          <a:lstStyle/>
          <a:p>
            <a:pPr lvl="0" algn="r"/>
            <a:r>
              <a:rPr lang="en-US" sz="2800" b="1" dirty="0" err="1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Kumpul</a:t>
            </a:r>
            <a:r>
              <a:rPr lang="en-US" sz="2800" b="1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dan</a:t>
            </a:r>
            <a:r>
              <a:rPr lang="en-US" sz="2800" b="1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Rapat</a:t>
            </a:r>
            <a:r>
              <a:rPr lang="en-US" sz="2800" b="1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Tim </a:t>
            </a:r>
            <a:r>
              <a:rPr lang="en-US" sz="2800" b="1" dirty="0" err="1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Musik</a:t>
            </a:r>
            <a:endParaRPr lang="id-ID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7774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mpungan Konten 2"/>
          <p:cNvSpPr>
            <a:spLocks noGrp="1"/>
          </p:cNvSpPr>
          <p:nvPr>
            <p:ph idx="1"/>
          </p:nvPr>
        </p:nvSpPr>
        <p:spPr>
          <a:xfrm>
            <a:off x="3177541" y="1199601"/>
            <a:ext cx="8673888" cy="5036307"/>
          </a:xfrm>
        </p:spPr>
        <p:txBody>
          <a:bodyPr anchor="t" anchorCtr="0">
            <a:noAutofit/>
          </a:bodyPr>
          <a:lstStyle/>
          <a:p>
            <a:pPr>
              <a:buClrTx/>
            </a:pPr>
            <a:r>
              <a:rPr lang="en-US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Deskripsi</a:t>
            </a:r>
            <a:endParaRPr lang="id-ID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Tx/>
            </a:pP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Pelayan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Altar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membutuhkan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jadwal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jelas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melayani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ibadah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di PMK.</a:t>
            </a:r>
            <a:endParaRPr lang="id-ID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Tx/>
            </a:pPr>
            <a:r>
              <a:rPr lang="en-US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Penanggung</a:t>
            </a:r>
            <a:r>
              <a:rPr lang="en-US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Jawab</a:t>
            </a:r>
            <a:endParaRPr lang="id-ID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Tx/>
            </a:pPr>
            <a:r>
              <a:rPr lang="en-US" sz="2400" dirty="0">
                <a:solidFill>
                  <a:schemeClr val="tx1"/>
                </a:solidFill>
              </a:rPr>
              <a:t>Gabriella </a:t>
            </a:r>
            <a:r>
              <a:rPr lang="id-ID" sz="2400" dirty="0">
                <a:solidFill>
                  <a:schemeClr val="tx1"/>
                </a:solidFill>
              </a:rPr>
              <a:t>Margareth </a:t>
            </a:r>
            <a:r>
              <a:rPr lang="en-US" sz="2400" dirty="0" err="1">
                <a:solidFill>
                  <a:schemeClr val="tx1"/>
                </a:solidFill>
              </a:rPr>
              <a:t>Hutasoit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Dibantu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Sie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Musik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id-ID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Tx/>
            </a:pPr>
            <a:r>
              <a:rPr lang="en-US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Waktu</a:t>
            </a:r>
            <a:r>
              <a:rPr lang="en-US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Pelaksanaan</a:t>
            </a:r>
            <a:endParaRPr lang="id-ID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Tx/>
            </a:pP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Minggu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ke-3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dari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setiap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bulan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untuk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jadwal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pelayanan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di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ibadah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rutin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), 2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minggu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sebelum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ibadah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non-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rutin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id-ID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Tx/>
            </a:pPr>
            <a:r>
              <a:rPr lang="en-US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Indikator</a:t>
            </a:r>
            <a:r>
              <a:rPr lang="en-US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Keberhasilan</a:t>
            </a:r>
            <a:endParaRPr lang="id-ID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Tx/>
            </a:pP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Jadwal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Pelayanan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diposting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satu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minggu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sebelum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bulan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baru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id-ID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131821" y="268936"/>
            <a:ext cx="8719608" cy="461665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>
            <a:spAutoFit/>
          </a:bodyPr>
          <a:lstStyle/>
          <a:p>
            <a:pPr lvl="0" algn="r"/>
            <a:r>
              <a:rPr lang="en-US" sz="2400" b="1" dirty="0" err="1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Penentuan</a:t>
            </a:r>
            <a:r>
              <a:rPr lang="en-US" sz="2400" b="1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Pelayan</a:t>
            </a:r>
            <a:r>
              <a:rPr lang="en-US" sz="2400" b="1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Altar </a:t>
            </a:r>
            <a:r>
              <a:rPr lang="en-US" sz="2400" b="1" dirty="0" err="1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Ibadah</a:t>
            </a:r>
            <a:r>
              <a:rPr lang="en-US" sz="2400" b="1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Rutin</a:t>
            </a:r>
            <a:r>
              <a:rPr lang="en-US" sz="2400" b="1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dan</a:t>
            </a:r>
            <a:r>
              <a:rPr lang="en-US" sz="2400" b="1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Ibadah</a:t>
            </a:r>
            <a:r>
              <a:rPr lang="en-US" sz="2400" b="1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Non-</a:t>
            </a:r>
            <a:r>
              <a:rPr lang="en-US" sz="2400" b="1" dirty="0" err="1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Rutin</a:t>
            </a:r>
            <a:endParaRPr lang="id-ID" sz="24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Judul 1"/>
          <p:cNvSpPr txBox="1">
            <a:spLocks/>
          </p:cNvSpPr>
          <p:nvPr/>
        </p:nvSpPr>
        <p:spPr>
          <a:xfrm>
            <a:off x="1" y="737936"/>
            <a:ext cx="3177540" cy="5374105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>
                <a:solidFill>
                  <a:schemeClr val="bg1"/>
                </a:solidFill>
              </a:rPr>
              <a:t>Program</a:t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dirty="0">
                <a:solidFill>
                  <a:schemeClr val="bg1"/>
                </a:solidFill>
              </a:rPr>
              <a:t>Yang </a:t>
            </a:r>
            <a:r>
              <a:rPr lang="en-US" sz="4000" dirty="0" err="1">
                <a:solidFill>
                  <a:schemeClr val="bg1"/>
                </a:solidFill>
              </a:rPr>
              <a:t>Telah</a:t>
            </a:r>
            <a:r>
              <a:rPr lang="en-US" sz="4000" dirty="0">
                <a:solidFill>
                  <a:schemeClr val="bg1"/>
                </a:solidFill>
              </a:rPr>
              <a:t/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dirty="0" err="1">
                <a:solidFill>
                  <a:schemeClr val="bg1"/>
                </a:solidFill>
              </a:rPr>
              <a:t>Dilaksanakan</a:t>
            </a:r>
            <a:endParaRPr lang="id-ID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43984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mpungan Konten 2"/>
          <p:cNvSpPr>
            <a:spLocks noGrp="1"/>
          </p:cNvSpPr>
          <p:nvPr>
            <p:ph idx="1"/>
          </p:nvPr>
        </p:nvSpPr>
        <p:spPr>
          <a:xfrm>
            <a:off x="3177541" y="1199601"/>
            <a:ext cx="8673888" cy="5036307"/>
          </a:xfrm>
        </p:spPr>
        <p:txBody>
          <a:bodyPr anchor="t" anchorCtr="0">
            <a:noAutofit/>
          </a:bodyPr>
          <a:lstStyle/>
          <a:p>
            <a:pPr marL="45720" indent="0">
              <a:buClrTx/>
              <a:buNone/>
            </a:pP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id-ID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131821" y="268936"/>
            <a:ext cx="8719608" cy="461665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>
            <a:spAutoFit/>
          </a:bodyPr>
          <a:lstStyle/>
          <a:p>
            <a:pPr lvl="0" algn="r"/>
            <a:r>
              <a:rPr lang="en-US" sz="2400" b="1" dirty="0" err="1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Penentuan</a:t>
            </a:r>
            <a:r>
              <a:rPr lang="en-US" sz="2400" b="1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Pelayan</a:t>
            </a:r>
            <a:r>
              <a:rPr lang="en-US" sz="2400" b="1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Altar </a:t>
            </a:r>
            <a:r>
              <a:rPr lang="en-US" sz="2400" b="1" dirty="0" err="1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Ibadah</a:t>
            </a:r>
            <a:r>
              <a:rPr lang="en-US" sz="2400" b="1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Rutin</a:t>
            </a:r>
            <a:r>
              <a:rPr lang="en-US" sz="2400" b="1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dan</a:t>
            </a:r>
            <a:r>
              <a:rPr lang="en-US" sz="2400" b="1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Ibadah</a:t>
            </a:r>
            <a:r>
              <a:rPr lang="en-US" sz="2400" b="1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Non-</a:t>
            </a:r>
            <a:r>
              <a:rPr lang="en-US" sz="2400" b="1" dirty="0" err="1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Rutin</a:t>
            </a:r>
            <a:endParaRPr lang="id-ID" sz="24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Judul 1"/>
          <p:cNvSpPr txBox="1">
            <a:spLocks/>
          </p:cNvSpPr>
          <p:nvPr/>
        </p:nvSpPr>
        <p:spPr>
          <a:xfrm>
            <a:off x="1" y="737936"/>
            <a:ext cx="3177540" cy="5374105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>
                <a:solidFill>
                  <a:schemeClr val="bg1"/>
                </a:solidFill>
              </a:rPr>
              <a:t>Program</a:t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dirty="0">
                <a:solidFill>
                  <a:schemeClr val="bg1"/>
                </a:solidFill>
              </a:rPr>
              <a:t>Yang </a:t>
            </a:r>
            <a:r>
              <a:rPr lang="en-US" sz="4000" dirty="0" err="1">
                <a:solidFill>
                  <a:schemeClr val="bg1"/>
                </a:solidFill>
              </a:rPr>
              <a:t>Telah</a:t>
            </a:r>
            <a:r>
              <a:rPr lang="en-US" sz="4000" dirty="0">
                <a:solidFill>
                  <a:schemeClr val="bg1"/>
                </a:solidFill>
              </a:rPr>
              <a:t/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dirty="0" err="1">
                <a:solidFill>
                  <a:schemeClr val="bg1"/>
                </a:solidFill>
              </a:rPr>
              <a:t>Dilaksanakan</a:t>
            </a:r>
            <a:endParaRPr lang="id-ID" sz="40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AC1E21A9-50B3-4E4C-BA04-00B0FEA51FEF}"/>
              </a:ext>
            </a:extLst>
          </p:cNvPr>
          <p:cNvSpPr/>
          <p:nvPr/>
        </p:nvSpPr>
        <p:spPr>
          <a:xfrm>
            <a:off x="3307081" y="1199601"/>
            <a:ext cx="609600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ClrTx/>
            </a:pPr>
            <a:r>
              <a:rPr lang="en-US" sz="22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Pencapaian</a:t>
            </a:r>
            <a:r>
              <a:rPr lang="en-US" sz="2200" b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keberhasilan</a:t>
            </a:r>
            <a:endParaRPr lang="id-ID" sz="2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9300" lvl="1" indent="-247650">
              <a:buClrTx/>
              <a:buFont typeface="+mj-lt"/>
              <a:buAutoNum type="arabicParenR"/>
            </a:pPr>
            <a:r>
              <a:rPr lang="en-US" sz="2200" dirty="0">
                <a:ea typeface="Calibri" panose="020F0502020204030204" pitchFamily="34" charset="0"/>
                <a:cs typeface="Times New Roman" panose="02020603050405020304" pitchFamily="18" charset="0"/>
              </a:rPr>
              <a:t>19 </a:t>
            </a:r>
            <a:r>
              <a:rPr lang="en-US" sz="2200" dirty="0" err="1">
                <a:ea typeface="Calibri" panose="020F0502020204030204" pitchFamily="34" charset="0"/>
                <a:cs typeface="Times New Roman" panose="02020603050405020304" pitchFamily="18" charset="0"/>
              </a:rPr>
              <a:t>Agustus</a:t>
            </a:r>
            <a:r>
              <a:rPr lang="en-US" sz="22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d-ID" sz="2200" dirty="0">
                <a:ea typeface="Calibri" panose="020F0502020204030204" pitchFamily="34" charset="0"/>
                <a:cs typeface="Times New Roman" panose="02020603050405020304" pitchFamily="18" charset="0"/>
              </a:rPr>
              <a:t>2017</a:t>
            </a:r>
          </a:p>
          <a:p>
            <a:pPr marL="749300" lvl="1" indent="-247650">
              <a:buClrTx/>
              <a:buFont typeface="+mj-lt"/>
              <a:buAutoNum type="arabicParenR"/>
            </a:pPr>
            <a:r>
              <a:rPr lang="id-ID" sz="22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ea typeface="Calibri" panose="020F0502020204030204" pitchFamily="34" charset="0"/>
                <a:cs typeface="Times New Roman" panose="02020603050405020304" pitchFamily="18" charset="0"/>
              </a:rPr>
              <a:t>1 September</a:t>
            </a:r>
            <a:r>
              <a:rPr lang="id-ID" sz="2200" dirty="0">
                <a:ea typeface="Calibri" panose="020F0502020204030204" pitchFamily="34" charset="0"/>
                <a:cs typeface="Times New Roman" panose="02020603050405020304" pitchFamily="18" charset="0"/>
              </a:rPr>
              <a:t> 2017</a:t>
            </a:r>
          </a:p>
          <a:p>
            <a:pPr marL="749300" lvl="1" indent="-247650">
              <a:buClrTx/>
              <a:buFont typeface="+mj-lt"/>
              <a:buAutoNum type="arabicParenR"/>
            </a:pPr>
            <a:r>
              <a:rPr lang="id-ID" sz="22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ea typeface="Calibri" panose="020F0502020204030204" pitchFamily="34" charset="0"/>
                <a:cs typeface="Times New Roman" panose="02020603050405020304" pitchFamily="18" charset="0"/>
              </a:rPr>
              <a:t>27 September</a:t>
            </a:r>
            <a:r>
              <a:rPr lang="id-ID" sz="2200" dirty="0">
                <a:ea typeface="Calibri" panose="020F0502020204030204" pitchFamily="34" charset="0"/>
                <a:cs typeface="Times New Roman" panose="02020603050405020304" pitchFamily="18" charset="0"/>
              </a:rPr>
              <a:t> 2017</a:t>
            </a:r>
            <a:endParaRPr lang="en-US" sz="2200" dirty="0"/>
          </a:p>
        </p:txBody>
      </p:sp>
      <p:sp>
        <p:nvSpPr>
          <p:cNvPr id="6" name="Right Brace 5">
            <a:extLst>
              <a:ext uri="{FF2B5EF4-FFF2-40B4-BE49-F238E27FC236}">
                <a16:creationId xmlns="" xmlns:a16="http://schemas.microsoft.com/office/drawing/2014/main" id="{BC04CBCB-BB79-4E12-914A-A5A563230213}"/>
              </a:ext>
            </a:extLst>
          </p:cNvPr>
          <p:cNvSpPr/>
          <p:nvPr/>
        </p:nvSpPr>
        <p:spPr>
          <a:xfrm>
            <a:off x="6784335" y="1725864"/>
            <a:ext cx="524656" cy="748541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7" name="Text Box 2">
            <a:extLst>
              <a:ext uri="{FF2B5EF4-FFF2-40B4-BE49-F238E27FC236}">
                <a16:creationId xmlns="" xmlns:a16="http://schemas.microsoft.com/office/drawing/2014/main" id="{E45AE232-2B06-4F58-AFCD-8BC294F25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91625" y="1605316"/>
            <a:ext cx="4366259" cy="989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Indikator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Keberhasilan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b="1" u="sng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belum</a:t>
            </a:r>
            <a:r>
              <a:rPr lang="en-US" sz="22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d-ID" sz="2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tercapai</a:t>
            </a:r>
            <a:endParaRPr lang="en-US" sz="2200" b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4563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5859" y="1644904"/>
            <a:ext cx="4381336" cy="5120640"/>
          </a:xfrm>
        </p:spPr>
        <p:txBody>
          <a:bodyPr>
            <a:normAutofit/>
          </a:bodyPr>
          <a:lstStyle/>
          <a:p>
            <a:pPr>
              <a:buClrTx/>
            </a:pPr>
            <a:r>
              <a:rPr lang="en-US" b="1" dirty="0" err="1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Deskripsi</a:t>
            </a:r>
            <a:endParaRPr lang="id-ID" dirty="0">
              <a:solidFill>
                <a:schemeClr val="tx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Tx/>
            </a:pPr>
            <a:r>
              <a:rPr lang="en-US" dirty="0" err="1">
                <a:solidFill>
                  <a:schemeClr val="tx1"/>
                </a:solidFill>
              </a:rPr>
              <a:t>Pelayan</a:t>
            </a:r>
            <a:r>
              <a:rPr lang="en-US" dirty="0">
                <a:solidFill>
                  <a:schemeClr val="tx1"/>
                </a:solidFill>
              </a:rPr>
              <a:t> Altar </a:t>
            </a:r>
            <a:r>
              <a:rPr lang="en-US" dirty="0" err="1">
                <a:solidFill>
                  <a:schemeClr val="tx1"/>
                </a:solidFill>
              </a:rPr>
              <a:t>membutuhkan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wadah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untuk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saling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mengenal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satu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sama</a:t>
            </a:r>
            <a:r>
              <a:rPr lang="en-US" dirty="0">
                <a:solidFill>
                  <a:schemeClr val="tx1"/>
                </a:solidFill>
              </a:rPr>
              <a:t> lain </a:t>
            </a:r>
            <a:r>
              <a:rPr lang="en-US" dirty="0" err="1">
                <a:solidFill>
                  <a:schemeClr val="tx1"/>
                </a:solidFill>
              </a:rPr>
              <a:t>dan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bersekutu</a:t>
            </a:r>
            <a:r>
              <a:rPr lang="en-US" dirty="0">
                <a:solidFill>
                  <a:schemeClr val="tx1"/>
                </a:solidFill>
              </a:rPr>
              <a:t> di </a:t>
            </a:r>
            <a:r>
              <a:rPr lang="en-US" dirty="0" err="1">
                <a:solidFill>
                  <a:schemeClr val="tx1"/>
                </a:solidFill>
              </a:rPr>
              <a:t>luar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ibadah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rutin</a:t>
            </a:r>
            <a:r>
              <a:rPr lang="en-US" dirty="0">
                <a:solidFill>
                  <a:schemeClr val="tx1"/>
                </a:solidFill>
              </a:rPr>
              <a:t> PMK.</a:t>
            </a:r>
            <a:endParaRPr lang="en-US" dirty="0">
              <a:solidFill>
                <a:schemeClr val="tx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Tx/>
            </a:pPr>
            <a:r>
              <a:rPr lang="en-US" b="1" dirty="0" err="1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Waktu</a:t>
            </a:r>
            <a:r>
              <a:rPr lang="en-US" b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Pelaksanaan</a:t>
            </a:r>
            <a:endParaRPr lang="id-ID" dirty="0">
              <a:solidFill>
                <a:schemeClr val="tx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Tx/>
            </a:pPr>
            <a:r>
              <a:rPr lang="en-US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30 April 2017</a:t>
            </a:r>
          </a:p>
          <a:p>
            <a:pPr>
              <a:buClrTx/>
            </a:pPr>
            <a:r>
              <a:rPr lang="en-US" b="1" dirty="0" err="1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Penanggung</a:t>
            </a:r>
            <a:r>
              <a:rPr lang="en-US" b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Jawab</a:t>
            </a:r>
            <a:endParaRPr lang="id-ID" dirty="0">
              <a:solidFill>
                <a:schemeClr val="tx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Tx/>
            </a:pPr>
            <a:r>
              <a:rPr lang="id-ID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Gustina Hutahean dan Gabriel M.Hutasoit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dirty="0" err="1">
                <a:solidFill>
                  <a:schemeClr val="tx1"/>
                </a:solidFill>
              </a:rPr>
              <a:t>dibantu</a:t>
            </a:r>
            <a:r>
              <a:rPr lang="en-US" dirty="0">
                <a:solidFill>
                  <a:schemeClr val="tx1"/>
                </a:solidFill>
              </a:rPr>
              <a:t> Sie </a:t>
            </a:r>
            <a:r>
              <a:rPr lang="en-US" dirty="0" err="1">
                <a:solidFill>
                  <a:schemeClr val="tx1"/>
                </a:solidFill>
              </a:rPr>
              <a:t>musik</a:t>
            </a:r>
            <a:r>
              <a:rPr lang="en-US" dirty="0">
                <a:solidFill>
                  <a:schemeClr val="tx1"/>
                </a:solidFill>
              </a:rPr>
              <a:t>)</a:t>
            </a:r>
            <a:endParaRPr lang="id-ID" dirty="0">
              <a:solidFill>
                <a:schemeClr val="tx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453320" y="737936"/>
            <a:ext cx="8423186" cy="523220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solidFill>
                  <a:schemeClr val="bg1"/>
                </a:solidFill>
                <a:latin typeface="+mj-lt"/>
              </a:rPr>
              <a:t>Persekutuan </a:t>
            </a:r>
            <a:r>
              <a:rPr lang="en-US" sz="2800" dirty="0" err="1">
                <a:solidFill>
                  <a:schemeClr val="bg1"/>
                </a:solidFill>
                <a:latin typeface="+mj-lt"/>
              </a:rPr>
              <a:t>dan</a:t>
            </a:r>
            <a:r>
              <a:rPr lang="en-US" sz="2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+mj-lt"/>
              </a:rPr>
              <a:t>Ugrading</a:t>
            </a:r>
            <a:r>
              <a:rPr lang="en-US" sz="2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+mj-lt"/>
              </a:rPr>
              <a:t>Pelayan</a:t>
            </a:r>
            <a:r>
              <a:rPr lang="en-US" sz="2800" dirty="0">
                <a:solidFill>
                  <a:schemeClr val="bg1"/>
                </a:solidFill>
                <a:latin typeface="+mj-lt"/>
              </a:rPr>
              <a:t> Altar</a:t>
            </a:r>
          </a:p>
        </p:txBody>
      </p:sp>
      <p:sp>
        <p:nvSpPr>
          <p:cNvPr id="7" name="Judul 1"/>
          <p:cNvSpPr txBox="1">
            <a:spLocks/>
          </p:cNvSpPr>
          <p:nvPr/>
        </p:nvSpPr>
        <p:spPr>
          <a:xfrm>
            <a:off x="0" y="737936"/>
            <a:ext cx="3465095" cy="5374105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800" dirty="0">
                <a:solidFill>
                  <a:schemeClr val="bg1"/>
                </a:solidFill>
              </a:rPr>
              <a:t>Program</a:t>
            </a:r>
            <a:br>
              <a:rPr lang="en-US" sz="4800" dirty="0">
                <a:solidFill>
                  <a:schemeClr val="bg1"/>
                </a:solidFill>
              </a:rPr>
            </a:br>
            <a:r>
              <a:rPr lang="en-US" sz="4800" dirty="0">
                <a:solidFill>
                  <a:schemeClr val="bg1"/>
                </a:solidFill>
              </a:rPr>
              <a:t>Yang </a:t>
            </a:r>
            <a:r>
              <a:rPr lang="en-US" sz="4800" dirty="0" err="1">
                <a:solidFill>
                  <a:schemeClr val="bg1"/>
                </a:solidFill>
              </a:rPr>
              <a:t>Telah</a:t>
            </a:r>
            <a:r>
              <a:rPr lang="en-US" sz="4800" dirty="0">
                <a:solidFill>
                  <a:schemeClr val="bg1"/>
                </a:solidFill>
              </a:rPr>
              <a:t/>
            </a:r>
            <a:br>
              <a:rPr lang="en-US" sz="4800" dirty="0">
                <a:solidFill>
                  <a:schemeClr val="bg1"/>
                </a:solidFill>
              </a:rPr>
            </a:br>
            <a:r>
              <a:rPr lang="en-US" sz="4800" dirty="0" err="1">
                <a:solidFill>
                  <a:schemeClr val="bg1"/>
                </a:solidFill>
              </a:rPr>
              <a:t>Dilaksanakan</a:t>
            </a:r>
            <a:endParaRPr lang="id-ID" sz="4800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867959" y="1548592"/>
            <a:ext cx="4047343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Tx/>
              <a:buFont typeface="Arial" panose="020B0604020202020204" pitchFamily="34" charset="0"/>
              <a:buChar char="•"/>
            </a:pPr>
            <a:r>
              <a:rPr lang="en-US" sz="2200" b="1" dirty="0" err="1">
                <a:solidFill>
                  <a:schemeClr val="tx1">
                    <a:lumMod val="65000"/>
                    <a:lumOff val="3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Indikator</a:t>
            </a:r>
            <a:r>
              <a: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tx1">
                    <a:lumMod val="65000"/>
                    <a:lumOff val="3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Keberhasilan</a:t>
            </a:r>
            <a:endParaRPr lang="en-US" sz="2200" b="1" dirty="0">
              <a:solidFill>
                <a:schemeClr val="tx1">
                  <a:lumMod val="65000"/>
                  <a:lumOff val="3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ClrTx/>
              <a:buFont typeface="Arial" panose="020B0604020202020204" pitchFamily="34" charset="0"/>
              <a:buChar char="•"/>
            </a:pPr>
            <a:r>
              <a:rPr lang="en-US" sz="2200" dirty="0" err="1">
                <a:cs typeface="Times New Roman" panose="02020603050405020304" pitchFamily="18" charset="0"/>
              </a:rPr>
              <a:t>Gitaris</a:t>
            </a:r>
            <a:r>
              <a:rPr lang="id-ID" sz="2200" dirty="0">
                <a:cs typeface="Times New Roman" panose="02020603050405020304" pitchFamily="18" charset="0"/>
              </a:rPr>
              <a:t> + Bassist</a:t>
            </a:r>
            <a:r>
              <a:rPr lang="en-US" sz="2200" dirty="0">
                <a:cs typeface="Times New Roman" panose="02020603050405020304" pitchFamily="18" charset="0"/>
              </a:rPr>
              <a:t> (10 orang), </a:t>
            </a:r>
            <a:r>
              <a:rPr lang="en-US" sz="2200" dirty="0" err="1">
                <a:cs typeface="Times New Roman" panose="02020603050405020304" pitchFamily="18" charset="0"/>
              </a:rPr>
              <a:t>Keyboardis</a:t>
            </a:r>
            <a:r>
              <a:rPr lang="en-US" sz="2200" dirty="0">
                <a:cs typeface="Times New Roman" panose="02020603050405020304" pitchFamily="18" charset="0"/>
              </a:rPr>
              <a:t> (4 orang), Cajon (3 orang), Worship Leader (8 orang).</a:t>
            </a:r>
            <a:endParaRPr lang="en-US" sz="2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2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Pencapaian</a:t>
            </a:r>
            <a:r>
              <a:rPr lang="en-US" sz="2200" b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Keberhasilan</a:t>
            </a:r>
            <a:r>
              <a:rPr lang="en-US" sz="2200" b="1" dirty="0"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</a:p>
          <a:p>
            <a:r>
              <a:rPr lang="en-US" sz="2200" dirty="0" err="1">
                <a:ea typeface="Calibri" panose="020F0502020204030204" pitchFamily="34" charset="0"/>
                <a:cs typeface="Times New Roman" panose="02020603050405020304" pitchFamily="18" charset="0"/>
              </a:rPr>
              <a:t>Wl</a:t>
            </a:r>
            <a:r>
              <a:rPr lang="en-US" sz="2200" dirty="0">
                <a:ea typeface="Calibri" panose="020F0502020204030204" pitchFamily="34" charset="0"/>
                <a:cs typeface="Times New Roman" panose="02020603050405020304" pitchFamily="18" charset="0"/>
              </a:rPr>
              <a:t> (13 orang), </a:t>
            </a:r>
          </a:p>
          <a:p>
            <a:r>
              <a:rPr lang="en-US" sz="2200" dirty="0" err="1">
                <a:ea typeface="Calibri" panose="020F0502020204030204" pitchFamily="34" charset="0"/>
                <a:cs typeface="Times New Roman" panose="02020603050405020304" pitchFamily="18" charset="0"/>
              </a:rPr>
              <a:t>gitaris</a:t>
            </a:r>
            <a:r>
              <a:rPr lang="en-US" sz="2200" dirty="0">
                <a:ea typeface="Calibri" panose="020F0502020204030204" pitchFamily="34" charset="0"/>
                <a:cs typeface="Times New Roman" panose="02020603050405020304" pitchFamily="18" charset="0"/>
              </a:rPr>
              <a:t> (16 orang), keyboardist (7 orang),  </a:t>
            </a:r>
            <a:r>
              <a:rPr lang="en-US" sz="2200" dirty="0" err="1">
                <a:ea typeface="Calibri" panose="020F0502020204030204" pitchFamily="34" charset="0"/>
                <a:cs typeface="Times New Roman" panose="02020603050405020304" pitchFamily="18" charset="0"/>
              </a:rPr>
              <a:t>cajon</a:t>
            </a:r>
            <a:r>
              <a:rPr lang="en-US" sz="2200" dirty="0">
                <a:ea typeface="Calibri" panose="020F0502020204030204" pitchFamily="34" charset="0"/>
                <a:cs typeface="Times New Roman" panose="02020603050405020304" pitchFamily="18" charset="0"/>
              </a:rPr>
              <a:t> (7 orang)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7794883" y="1663908"/>
            <a:ext cx="0" cy="4227226"/>
          </a:xfrm>
          <a:prstGeom prst="line">
            <a:avLst/>
          </a:prstGeom>
          <a:ln w="412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01418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mpungan Konten 2"/>
          <p:cNvSpPr>
            <a:spLocks noGrp="1"/>
          </p:cNvSpPr>
          <p:nvPr>
            <p:ph idx="1"/>
          </p:nvPr>
        </p:nvSpPr>
        <p:spPr>
          <a:xfrm>
            <a:off x="3465095" y="1261156"/>
            <a:ext cx="8261684" cy="5120640"/>
          </a:xfrm>
        </p:spPr>
        <p:txBody>
          <a:bodyPr>
            <a:normAutofit lnSpcReduction="10000"/>
          </a:bodyPr>
          <a:lstStyle/>
          <a:p>
            <a:pPr>
              <a:buClr>
                <a:srgbClr val="203864"/>
              </a:buClr>
            </a:pPr>
            <a:r>
              <a:rPr lang="en-US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Deskripsi</a:t>
            </a:r>
            <a:endParaRPr lang="id-ID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203864"/>
              </a:buClr>
            </a:pP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Pelayan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Altar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membutuhkan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pendampingan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pelayanan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maupun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komitmen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pelayanannya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id-ID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203864"/>
              </a:buClr>
            </a:pPr>
            <a:r>
              <a:rPr lang="en-US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Penanggung</a:t>
            </a:r>
            <a:r>
              <a:rPr lang="en-US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Jawab</a:t>
            </a:r>
            <a:endParaRPr lang="id-ID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203864"/>
              </a:buClr>
            </a:pPr>
            <a:r>
              <a:rPr lang="id-ID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Gustina Hutahean dan Yosia Bagariang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dibantu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Sie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Musik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id-ID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203864"/>
              </a:buClr>
            </a:pPr>
            <a:r>
              <a:rPr lang="en-US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Waktu</a:t>
            </a:r>
            <a:r>
              <a:rPr lang="en-US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Pelaksanaan</a:t>
            </a:r>
            <a:endParaRPr lang="id-ID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203864"/>
              </a:buClr>
            </a:pP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Sepanjang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kepengurusan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PMK 2016/2017</a:t>
            </a:r>
            <a:endParaRPr lang="id-ID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203864"/>
              </a:buClr>
            </a:pPr>
            <a:r>
              <a:rPr lang="en-US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Indikator</a:t>
            </a:r>
            <a:r>
              <a:rPr lang="en-US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Keberhasilan</a:t>
            </a:r>
            <a:endParaRPr lang="id-ID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203864"/>
              </a:buClr>
            </a:pPr>
            <a:r>
              <a:rPr lang="en-US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5%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Pelayan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Altar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aktif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tetap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aktif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melayani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di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ibadah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rutin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PMK.</a:t>
            </a:r>
            <a:endParaRPr lang="id-ID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203864"/>
              </a:buClr>
            </a:pPr>
            <a:r>
              <a:rPr lang="en-US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Pencapaian</a:t>
            </a:r>
            <a:r>
              <a:rPr lang="en-US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Keberhasilan</a:t>
            </a:r>
            <a:endParaRPr lang="id-ID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203864"/>
              </a:buClr>
            </a:pPr>
            <a:r>
              <a:rPr lang="en-US" dirty="0" err="1">
                <a:solidFill>
                  <a:schemeClr val="tx1"/>
                </a:solidFill>
              </a:rPr>
              <a:t>Sampai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bulan</a:t>
            </a:r>
            <a:r>
              <a:rPr lang="en-US" dirty="0">
                <a:solidFill>
                  <a:schemeClr val="tx1"/>
                </a:solidFill>
              </a:rPr>
              <a:t> September 2017 </a:t>
            </a:r>
            <a:r>
              <a:rPr lang="en-US" dirty="0" err="1">
                <a:solidFill>
                  <a:schemeClr val="tx1"/>
                </a:solidFill>
              </a:rPr>
              <a:t>masih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terdapat</a:t>
            </a:r>
            <a:r>
              <a:rPr lang="en-US" dirty="0">
                <a:solidFill>
                  <a:schemeClr val="tx1"/>
                </a:solidFill>
              </a:rPr>
              <a:t> 49 </a:t>
            </a:r>
            <a:r>
              <a:rPr lang="en-US" dirty="0" err="1">
                <a:solidFill>
                  <a:schemeClr val="tx1"/>
                </a:solidFill>
              </a:rPr>
              <a:t>dari</a:t>
            </a:r>
            <a:r>
              <a:rPr lang="en-US" dirty="0">
                <a:solidFill>
                  <a:schemeClr val="tx1"/>
                </a:solidFill>
              </a:rPr>
              <a:t> 56 </a:t>
            </a:r>
            <a:r>
              <a:rPr lang="en-US" dirty="0" err="1">
                <a:solidFill>
                  <a:schemeClr val="tx1"/>
                </a:solidFill>
              </a:rPr>
              <a:t>Pelayan</a:t>
            </a:r>
            <a:r>
              <a:rPr lang="en-US" dirty="0">
                <a:solidFill>
                  <a:schemeClr val="tx1"/>
                </a:solidFill>
              </a:rPr>
              <a:t> Altar yang </a:t>
            </a:r>
            <a:r>
              <a:rPr lang="en-US" dirty="0" err="1">
                <a:solidFill>
                  <a:schemeClr val="tx1"/>
                </a:solidFill>
              </a:rPr>
              <a:t>tetap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aktif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melayani</a:t>
            </a:r>
            <a:r>
              <a:rPr lang="en-US" dirty="0">
                <a:solidFill>
                  <a:schemeClr val="tx1"/>
                </a:solidFill>
              </a:rPr>
              <a:t> di </a:t>
            </a:r>
            <a:r>
              <a:rPr lang="en-US" dirty="0" err="1">
                <a:solidFill>
                  <a:schemeClr val="tx1"/>
                </a:solidFill>
              </a:rPr>
              <a:t>ibadah</a:t>
            </a:r>
            <a:r>
              <a:rPr lang="en-US" dirty="0">
                <a:solidFill>
                  <a:schemeClr val="tx1"/>
                </a:solidFill>
              </a:rPr>
              <a:t> PMK (87,5% / </a:t>
            </a:r>
            <a:r>
              <a:rPr lang="en-US" b="1" dirty="0" err="1">
                <a:solidFill>
                  <a:schemeClr val="tx1"/>
                </a:solidFill>
              </a:rPr>
              <a:t>tercapai</a:t>
            </a:r>
            <a:r>
              <a:rPr lang="en-US" dirty="0">
                <a:solidFill>
                  <a:schemeClr val="tx1"/>
                </a:solidFill>
              </a:rPr>
              <a:t>)</a:t>
            </a:r>
            <a:endParaRPr lang="id-ID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Judul 1"/>
          <p:cNvSpPr txBox="1">
            <a:spLocks/>
          </p:cNvSpPr>
          <p:nvPr/>
        </p:nvSpPr>
        <p:spPr>
          <a:xfrm>
            <a:off x="0" y="737936"/>
            <a:ext cx="3465095" cy="537410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800" dirty="0">
                <a:solidFill>
                  <a:schemeClr val="bg1"/>
                </a:solidFill>
              </a:rPr>
              <a:t>Program</a:t>
            </a:r>
            <a:br>
              <a:rPr lang="en-US" sz="4800" dirty="0">
                <a:solidFill>
                  <a:schemeClr val="bg1"/>
                </a:solidFill>
              </a:rPr>
            </a:br>
            <a:r>
              <a:rPr lang="en-US" sz="4800" dirty="0">
                <a:solidFill>
                  <a:schemeClr val="bg1"/>
                </a:solidFill>
              </a:rPr>
              <a:t>Yang </a:t>
            </a:r>
            <a:r>
              <a:rPr lang="en-US" sz="4800" dirty="0" err="1">
                <a:solidFill>
                  <a:schemeClr val="bg1"/>
                </a:solidFill>
              </a:rPr>
              <a:t>Sedang</a:t>
            </a:r>
            <a:r>
              <a:rPr lang="en-US" sz="4800" dirty="0">
                <a:solidFill>
                  <a:schemeClr val="bg1"/>
                </a:solidFill>
              </a:rPr>
              <a:t/>
            </a:r>
            <a:br>
              <a:rPr lang="en-US" sz="4800" dirty="0">
                <a:solidFill>
                  <a:schemeClr val="bg1"/>
                </a:solidFill>
              </a:rPr>
            </a:br>
            <a:r>
              <a:rPr lang="en-US" sz="4800" dirty="0" err="1">
                <a:solidFill>
                  <a:schemeClr val="bg1"/>
                </a:solidFill>
              </a:rPr>
              <a:t>Dilaksanakan</a:t>
            </a:r>
            <a:endParaRPr lang="id-ID" sz="480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465095" y="737936"/>
            <a:ext cx="8470232" cy="52322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en-US" sz="2800" b="1" dirty="0" err="1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Pendampingan</a:t>
            </a:r>
            <a:r>
              <a:rPr lang="en-US" sz="2800" b="1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Pelayan</a:t>
            </a:r>
            <a:r>
              <a:rPr lang="en-US" sz="2800" b="1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Altar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119487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mpungan Konten 2"/>
          <p:cNvSpPr>
            <a:spLocks noGrp="1"/>
          </p:cNvSpPr>
          <p:nvPr>
            <p:ph idx="1"/>
          </p:nvPr>
        </p:nvSpPr>
        <p:spPr>
          <a:xfrm>
            <a:off x="3533471" y="1163078"/>
            <a:ext cx="8385813" cy="4996608"/>
          </a:xfrm>
        </p:spPr>
        <p:txBody>
          <a:bodyPr>
            <a:noAutofit/>
          </a:bodyPr>
          <a:lstStyle/>
          <a:p>
            <a:pPr>
              <a:buClr>
                <a:srgbClr val="203864"/>
              </a:buClr>
            </a:pPr>
            <a:r>
              <a:rPr lang="en-US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Deskripsi</a:t>
            </a:r>
            <a:endParaRPr lang="id-ID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203864"/>
              </a:buClr>
            </a:pPr>
            <a:r>
              <a:rPr lang="id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Sie Musik memiliki tanggung jawab terhadap Mikon.</a:t>
            </a:r>
          </a:p>
          <a:p>
            <a:pPr>
              <a:buClr>
                <a:srgbClr val="203864"/>
              </a:buClr>
            </a:pPr>
            <a:r>
              <a:rPr lang="en-US" b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Waktu</a:t>
            </a:r>
            <a:r>
              <a:rPr lang="en-US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Pelaksanaan</a:t>
            </a:r>
            <a:endParaRPr lang="id-ID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203864"/>
              </a:buClr>
            </a:pPr>
            <a:r>
              <a:rPr lang="en-US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Selama</a:t>
            </a:r>
            <a:r>
              <a:rPr lang="en-US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kepengurusan</a:t>
            </a:r>
            <a:r>
              <a:rPr lang="en-US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PMK </a:t>
            </a:r>
            <a:r>
              <a:rPr lang="en-US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Fakultas</a:t>
            </a:r>
            <a:r>
              <a:rPr lang="en-US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Teknik </a:t>
            </a:r>
            <a:r>
              <a:rPr lang="en-US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Elektro</a:t>
            </a:r>
            <a:r>
              <a:rPr lang="en-US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Fakultas</a:t>
            </a:r>
            <a:r>
              <a:rPr lang="en-US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Informatika</a:t>
            </a:r>
            <a:r>
              <a:rPr lang="en-US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Fakultas</a:t>
            </a:r>
            <a:r>
              <a:rPr lang="en-US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Rekayasa</a:t>
            </a:r>
            <a:r>
              <a:rPr lang="en-US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Industri</a:t>
            </a:r>
            <a:r>
              <a:rPr lang="en-US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2016/2017.</a:t>
            </a:r>
            <a:endParaRPr lang="id-ID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203864"/>
              </a:buClr>
            </a:pPr>
            <a:r>
              <a:rPr lang="en-US" b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Penanggung</a:t>
            </a:r>
            <a:r>
              <a:rPr lang="en-US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Jawab</a:t>
            </a:r>
            <a:endParaRPr lang="id-ID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203864"/>
              </a:buClr>
            </a:pPr>
            <a:r>
              <a:rPr lang="id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Gustina Hutahean</a:t>
            </a:r>
            <a:r>
              <a:rPr lang="en-US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dibantu</a:t>
            </a:r>
            <a:r>
              <a:rPr lang="en-US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Sie </a:t>
            </a:r>
            <a:r>
              <a:rPr lang="en-US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Musik</a:t>
            </a:r>
            <a:r>
              <a:rPr lang="en-US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id-ID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203864"/>
              </a:buClr>
            </a:pPr>
            <a:r>
              <a:rPr lang="en-US" b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Indikator</a:t>
            </a:r>
            <a:r>
              <a:rPr lang="en-US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Keberhasilan</a:t>
            </a:r>
            <a:r>
              <a:rPr lang="en-US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id-ID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203864"/>
              </a:buClr>
            </a:pPr>
            <a:r>
              <a:rPr lang="id-I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100%  mikon terdampingi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id-ID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203864"/>
              </a:buClr>
            </a:pPr>
            <a:r>
              <a:rPr lang="en-US" b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Pencapaian</a:t>
            </a:r>
            <a:r>
              <a:rPr lang="en-US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Keberhasilan</a:t>
            </a:r>
            <a:endParaRPr lang="en-US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203864"/>
              </a:buClr>
            </a:pPr>
            <a:r>
              <a:rPr lang="en-US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Sampai</a:t>
            </a:r>
            <a:r>
              <a:rPr lang="en-US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September</a:t>
            </a:r>
            <a:r>
              <a:rPr lang="en-US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2017, </a:t>
            </a:r>
            <a:r>
              <a:rPr lang="id-ID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Kegiatan MIKON tidak terdampingi 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yaitu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21 September 2017 (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latihan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mikon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29 (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rapat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PI)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september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2017</a:t>
            </a:r>
            <a:endParaRPr lang="id-ID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Judul 1"/>
          <p:cNvSpPr txBox="1">
            <a:spLocks/>
          </p:cNvSpPr>
          <p:nvPr/>
        </p:nvSpPr>
        <p:spPr>
          <a:xfrm>
            <a:off x="0" y="737936"/>
            <a:ext cx="3465095" cy="537410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800" dirty="0">
                <a:solidFill>
                  <a:schemeClr val="bg1"/>
                </a:solidFill>
              </a:rPr>
              <a:t>Program</a:t>
            </a:r>
            <a:br>
              <a:rPr lang="en-US" sz="4800" dirty="0">
                <a:solidFill>
                  <a:schemeClr val="bg1"/>
                </a:solidFill>
              </a:rPr>
            </a:br>
            <a:r>
              <a:rPr lang="en-US" sz="4800" dirty="0">
                <a:solidFill>
                  <a:schemeClr val="bg1"/>
                </a:solidFill>
              </a:rPr>
              <a:t>Yang </a:t>
            </a:r>
            <a:r>
              <a:rPr lang="en-US" sz="4800" dirty="0" err="1">
                <a:solidFill>
                  <a:schemeClr val="bg1"/>
                </a:solidFill>
              </a:rPr>
              <a:t>Sedang</a:t>
            </a:r>
            <a:r>
              <a:rPr lang="en-US" sz="4800" dirty="0">
                <a:solidFill>
                  <a:schemeClr val="bg1"/>
                </a:solidFill>
              </a:rPr>
              <a:t/>
            </a:r>
            <a:br>
              <a:rPr lang="en-US" sz="4800" dirty="0">
                <a:solidFill>
                  <a:schemeClr val="bg1"/>
                </a:solidFill>
              </a:rPr>
            </a:br>
            <a:r>
              <a:rPr lang="en-US" sz="4800" dirty="0" err="1">
                <a:solidFill>
                  <a:schemeClr val="bg1"/>
                </a:solidFill>
              </a:rPr>
              <a:t>Dilaksanakan</a:t>
            </a:r>
            <a:endParaRPr lang="id-ID" sz="480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465095" y="737936"/>
            <a:ext cx="8454189" cy="52322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en-US" sz="2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Pendampingan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Mikon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04569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mpungan Konten 2"/>
          <p:cNvSpPr>
            <a:spLocks noGrp="1"/>
          </p:cNvSpPr>
          <p:nvPr>
            <p:ph idx="1"/>
          </p:nvPr>
        </p:nvSpPr>
        <p:spPr>
          <a:xfrm>
            <a:off x="3501931" y="1268227"/>
            <a:ext cx="8240890" cy="4723499"/>
          </a:xfrm>
        </p:spPr>
        <p:txBody>
          <a:bodyPr anchor="t">
            <a:noAutofit/>
          </a:bodyPr>
          <a:lstStyle/>
          <a:p>
            <a:pPr>
              <a:buClr>
                <a:srgbClr val="203864"/>
              </a:buClr>
            </a:pPr>
            <a:r>
              <a:rPr lang="en-US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Deskripsi</a:t>
            </a:r>
            <a:endParaRPr lang="id-ID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203864"/>
              </a:buClr>
            </a:pP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Pelayan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Altar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perlu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melakukan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evaluasi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dari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setiap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pelayanannya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id-ID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203864"/>
              </a:buClr>
            </a:pPr>
            <a:r>
              <a:rPr lang="en-US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Penanggung</a:t>
            </a:r>
            <a:r>
              <a:rPr lang="en-US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Jawab</a:t>
            </a:r>
            <a:endParaRPr lang="id-ID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203864"/>
              </a:buClr>
            </a:pP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Seluruh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Sie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Musik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id-ID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203864"/>
              </a:buClr>
            </a:pPr>
            <a:r>
              <a:rPr lang="en-US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Waktu</a:t>
            </a:r>
            <a:r>
              <a:rPr lang="en-US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Pelaksanaan</a:t>
            </a:r>
            <a:endParaRPr lang="id-ID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203864"/>
              </a:buClr>
            </a:pP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Setiap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ibadah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rutin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PMK.</a:t>
            </a:r>
            <a:endParaRPr lang="id-ID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203864"/>
              </a:buClr>
            </a:pPr>
            <a:r>
              <a:rPr lang="en-US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Indikator</a:t>
            </a:r>
            <a:r>
              <a:rPr lang="en-US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Keberhasilan</a:t>
            </a:r>
            <a:endParaRPr lang="id-ID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203864"/>
              </a:buClr>
            </a:pP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Semua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pelayan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Altar yang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bertugas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mendapatkan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kertas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Evaluasi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id-ID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203864"/>
              </a:buClr>
            </a:pPr>
            <a:r>
              <a:rPr lang="en-US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Pencapaian</a:t>
            </a:r>
            <a:r>
              <a:rPr lang="en-US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Keberhasilan</a:t>
            </a:r>
            <a:endParaRPr lang="id-ID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203864"/>
              </a:buClr>
            </a:pPr>
            <a:r>
              <a:rPr lang="en-US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Sampai</a:t>
            </a:r>
            <a:r>
              <a:rPr lang="en-US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September</a:t>
            </a:r>
            <a:r>
              <a:rPr lang="en-US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2017, </a:t>
            </a:r>
            <a:r>
              <a:rPr lang="en-US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semua</a:t>
            </a:r>
            <a:r>
              <a:rPr lang="en-US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Pelayan</a:t>
            </a:r>
            <a:r>
              <a:rPr lang="en-US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Altar yang </a:t>
            </a:r>
            <a:r>
              <a:rPr lang="en-US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bertugas</a:t>
            </a:r>
            <a:r>
              <a:rPr lang="en-US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ibadah</a:t>
            </a:r>
            <a:r>
              <a:rPr lang="en-US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rutin</a:t>
            </a:r>
            <a:r>
              <a:rPr lang="en-US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PMK </a:t>
            </a:r>
            <a:r>
              <a:rPr lang="en-US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mendapatkan</a:t>
            </a:r>
            <a:r>
              <a:rPr lang="en-US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kertas</a:t>
            </a:r>
            <a:r>
              <a:rPr lang="en-US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Evaluasi</a:t>
            </a:r>
            <a:r>
              <a:rPr lang="en-US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id-ID" dirty="0"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Judul 1"/>
          <p:cNvSpPr txBox="1">
            <a:spLocks/>
          </p:cNvSpPr>
          <p:nvPr/>
        </p:nvSpPr>
        <p:spPr>
          <a:xfrm>
            <a:off x="0" y="737936"/>
            <a:ext cx="3465095" cy="537410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800" dirty="0">
                <a:solidFill>
                  <a:schemeClr val="bg1"/>
                </a:solidFill>
              </a:rPr>
              <a:t>Program</a:t>
            </a:r>
            <a:br>
              <a:rPr lang="en-US" sz="4800" dirty="0">
                <a:solidFill>
                  <a:schemeClr val="bg1"/>
                </a:solidFill>
              </a:rPr>
            </a:br>
            <a:r>
              <a:rPr lang="en-US" sz="4800" dirty="0">
                <a:solidFill>
                  <a:schemeClr val="bg1"/>
                </a:solidFill>
              </a:rPr>
              <a:t>Yang </a:t>
            </a:r>
            <a:r>
              <a:rPr lang="en-US" sz="4800" dirty="0" err="1">
                <a:solidFill>
                  <a:schemeClr val="bg1"/>
                </a:solidFill>
              </a:rPr>
              <a:t>Sedang</a:t>
            </a:r>
            <a:r>
              <a:rPr lang="en-US" sz="4800" dirty="0">
                <a:solidFill>
                  <a:schemeClr val="bg1"/>
                </a:solidFill>
              </a:rPr>
              <a:t/>
            </a:r>
            <a:br>
              <a:rPr lang="en-US" sz="4800" dirty="0">
                <a:solidFill>
                  <a:schemeClr val="bg1"/>
                </a:solidFill>
              </a:rPr>
            </a:br>
            <a:r>
              <a:rPr lang="en-US" sz="4800" dirty="0" err="1">
                <a:solidFill>
                  <a:schemeClr val="bg1"/>
                </a:solidFill>
              </a:rPr>
              <a:t>Dilaksanakan</a:t>
            </a:r>
            <a:endParaRPr lang="id-ID" sz="480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465095" y="737936"/>
            <a:ext cx="8465964" cy="52322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>
            <a:spAutoFit/>
          </a:bodyPr>
          <a:lstStyle/>
          <a:p>
            <a:pPr lvl="0" algn="r"/>
            <a:r>
              <a:rPr lang="en-US" sz="2800" b="1" dirty="0" err="1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Evaluasi</a:t>
            </a:r>
            <a:r>
              <a:rPr lang="en-US" sz="2800" b="1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Pelayan</a:t>
            </a:r>
            <a:r>
              <a:rPr lang="en-US" sz="2800" b="1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Altar (</a:t>
            </a:r>
            <a:r>
              <a:rPr lang="en-US" sz="2800" b="1" dirty="0" err="1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Kuisioner</a:t>
            </a:r>
            <a:r>
              <a:rPr lang="en-US" sz="2800" b="1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id-ID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07981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mpungan Konten 2"/>
          <p:cNvSpPr>
            <a:spLocks noGrp="1"/>
          </p:cNvSpPr>
          <p:nvPr>
            <p:ph idx="1"/>
          </p:nvPr>
        </p:nvSpPr>
        <p:spPr>
          <a:xfrm>
            <a:off x="3465096" y="1261155"/>
            <a:ext cx="8137292" cy="4850885"/>
          </a:xfrm>
        </p:spPr>
        <p:txBody>
          <a:bodyPr anchor="t">
            <a:noAutofit/>
          </a:bodyPr>
          <a:lstStyle/>
          <a:p>
            <a:pPr>
              <a:buClr>
                <a:srgbClr val="203864"/>
              </a:buClr>
            </a:pPr>
            <a:r>
              <a:rPr lang="en-US" sz="2400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Deskripsi</a:t>
            </a:r>
            <a:endParaRPr lang="id-ID" sz="24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203864"/>
              </a:buClr>
            </a:pPr>
            <a:r>
              <a:rPr lang="en-US" sz="24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Alat</a:t>
            </a:r>
            <a:r>
              <a:rPr lang="en-US" sz="24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musik</a:t>
            </a:r>
            <a:r>
              <a:rPr lang="en-US" sz="24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PMK </a:t>
            </a:r>
            <a:r>
              <a:rPr lang="en-US" sz="24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membutuhkan</a:t>
            </a:r>
            <a:r>
              <a:rPr lang="en-US" sz="24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pemeliharaan</a:t>
            </a:r>
            <a:r>
              <a:rPr lang="en-US" sz="24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dan</a:t>
            </a:r>
            <a:r>
              <a:rPr lang="en-US" sz="24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perbaikan</a:t>
            </a:r>
            <a:r>
              <a:rPr lang="en-US" sz="24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id-ID" sz="24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203864"/>
              </a:buClr>
            </a:pPr>
            <a:r>
              <a:rPr lang="en-US" sz="2400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Waktu</a:t>
            </a:r>
            <a:r>
              <a:rPr lang="en-US" sz="2400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Pelaksanaan</a:t>
            </a:r>
            <a:endParaRPr lang="id-ID" sz="24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203864"/>
              </a:buClr>
            </a:pPr>
            <a:r>
              <a:rPr lang="id-ID" sz="24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Sepanjang </a:t>
            </a:r>
            <a:r>
              <a:rPr lang="id-ID" sz="24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kepengurusan</a:t>
            </a:r>
            <a:r>
              <a:rPr lang="id-ID" sz="24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PMK</a:t>
            </a:r>
          </a:p>
          <a:p>
            <a:pPr>
              <a:buClr>
                <a:srgbClr val="203864"/>
              </a:buClr>
            </a:pPr>
            <a:r>
              <a:rPr lang="en-US" sz="2400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Penanggung</a:t>
            </a:r>
            <a:r>
              <a:rPr lang="en-US" sz="2400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Jawab</a:t>
            </a:r>
            <a:endParaRPr lang="id-ID" sz="24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203864"/>
              </a:buClr>
            </a:pPr>
            <a:r>
              <a:rPr lang="en-US" sz="24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Seluruh</a:t>
            </a:r>
            <a:r>
              <a:rPr lang="en-US" sz="24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Sie</a:t>
            </a:r>
            <a:r>
              <a:rPr lang="en-US" sz="24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Musik</a:t>
            </a:r>
            <a:endParaRPr lang="id-ID" sz="24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" indent="0">
              <a:buClr>
                <a:srgbClr val="203864"/>
              </a:buClr>
              <a:buNone/>
            </a:pP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Judul 1"/>
          <p:cNvSpPr txBox="1">
            <a:spLocks/>
          </p:cNvSpPr>
          <p:nvPr/>
        </p:nvSpPr>
        <p:spPr>
          <a:xfrm>
            <a:off x="0" y="737936"/>
            <a:ext cx="3465095" cy="537410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800" dirty="0">
                <a:solidFill>
                  <a:schemeClr val="bg1"/>
                </a:solidFill>
              </a:rPr>
              <a:t>Program</a:t>
            </a:r>
            <a:br>
              <a:rPr lang="en-US" sz="4800" dirty="0">
                <a:solidFill>
                  <a:schemeClr val="bg1"/>
                </a:solidFill>
              </a:rPr>
            </a:br>
            <a:r>
              <a:rPr lang="en-US" sz="4800" dirty="0">
                <a:solidFill>
                  <a:schemeClr val="bg1"/>
                </a:solidFill>
              </a:rPr>
              <a:t>Yang </a:t>
            </a:r>
            <a:r>
              <a:rPr lang="en-US" sz="4800" dirty="0" err="1">
                <a:solidFill>
                  <a:schemeClr val="bg1"/>
                </a:solidFill>
              </a:rPr>
              <a:t>Sedang</a:t>
            </a:r>
            <a:r>
              <a:rPr lang="en-US" sz="4800" dirty="0">
                <a:solidFill>
                  <a:schemeClr val="bg1"/>
                </a:solidFill>
              </a:rPr>
              <a:t/>
            </a:r>
            <a:br>
              <a:rPr lang="en-US" sz="4800" dirty="0">
                <a:solidFill>
                  <a:schemeClr val="bg1"/>
                </a:solidFill>
              </a:rPr>
            </a:br>
            <a:r>
              <a:rPr lang="en-US" sz="4800" dirty="0" err="1">
                <a:solidFill>
                  <a:schemeClr val="bg1"/>
                </a:solidFill>
              </a:rPr>
              <a:t>Dilaksanakan</a:t>
            </a:r>
            <a:endParaRPr lang="id-ID" sz="480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465095" y="737936"/>
            <a:ext cx="8422105" cy="52322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en-US" sz="2800" b="1" i="1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Maintenance</a:t>
            </a:r>
            <a:r>
              <a:rPr lang="en-US" sz="2800" b="1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Alat</a:t>
            </a:r>
            <a:r>
              <a:rPr lang="en-US" sz="2800" b="1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Musik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748948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mpungan Konten 2"/>
          <p:cNvSpPr>
            <a:spLocks noGrp="1"/>
          </p:cNvSpPr>
          <p:nvPr>
            <p:ph idx="1"/>
          </p:nvPr>
        </p:nvSpPr>
        <p:spPr>
          <a:xfrm>
            <a:off x="3465096" y="1261155"/>
            <a:ext cx="8137292" cy="4850885"/>
          </a:xfrm>
        </p:spPr>
        <p:txBody>
          <a:bodyPr anchor="t">
            <a:noAutofit/>
          </a:bodyPr>
          <a:lstStyle/>
          <a:p>
            <a:pPr>
              <a:buClr>
                <a:srgbClr val="203864"/>
              </a:buClr>
            </a:pPr>
            <a:r>
              <a:rPr lang="en-US" sz="2400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Indikator</a:t>
            </a:r>
            <a:r>
              <a:rPr lang="en-US" sz="2400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Keberhasilan</a:t>
            </a:r>
            <a:endParaRPr lang="id-ID" sz="24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203864"/>
              </a:buClr>
            </a:pPr>
            <a:r>
              <a:rPr lang="en-US" sz="24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70% </a:t>
            </a:r>
            <a:r>
              <a:rPr lang="en-US" sz="24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Alat</a:t>
            </a:r>
            <a:r>
              <a:rPr lang="en-US" sz="24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Musik</a:t>
            </a:r>
            <a:r>
              <a:rPr lang="en-US" sz="24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24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kondisi</a:t>
            </a:r>
            <a:r>
              <a:rPr lang="en-US" sz="24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layak</a:t>
            </a:r>
            <a:endParaRPr lang="id-ID" sz="2400" dirty="0"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203864"/>
              </a:buClr>
            </a:pPr>
            <a:r>
              <a:rPr lang="en-US" sz="2400" b="1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Pencapaian</a:t>
            </a:r>
            <a:r>
              <a:rPr lang="en-US" sz="2400" b="1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Keberhasilan</a:t>
            </a:r>
            <a:endParaRPr lang="en-US" sz="2400" b="1" dirty="0"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(70 % +  83% + 98%)/2 = 83,6% / </a:t>
            </a:r>
            <a:r>
              <a:rPr lang="en-US" sz="2400" b="1" dirty="0" err="1">
                <a:solidFill>
                  <a:schemeClr val="tx1"/>
                </a:solidFill>
              </a:rPr>
              <a:t>tercapai</a:t>
            </a:r>
            <a:r>
              <a:rPr lang="en-US" sz="2400" b="1" dirty="0">
                <a:solidFill>
                  <a:schemeClr val="tx1"/>
                </a:solidFill>
              </a:rPr>
              <a:t>.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Judul 1"/>
          <p:cNvSpPr txBox="1">
            <a:spLocks/>
          </p:cNvSpPr>
          <p:nvPr/>
        </p:nvSpPr>
        <p:spPr>
          <a:xfrm>
            <a:off x="0" y="737936"/>
            <a:ext cx="3465095" cy="537410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800" dirty="0">
                <a:solidFill>
                  <a:schemeClr val="bg1"/>
                </a:solidFill>
              </a:rPr>
              <a:t>Program</a:t>
            </a:r>
            <a:br>
              <a:rPr lang="en-US" sz="4800" dirty="0">
                <a:solidFill>
                  <a:schemeClr val="bg1"/>
                </a:solidFill>
              </a:rPr>
            </a:br>
            <a:r>
              <a:rPr lang="en-US" sz="4800" dirty="0">
                <a:solidFill>
                  <a:schemeClr val="bg1"/>
                </a:solidFill>
              </a:rPr>
              <a:t>Yang </a:t>
            </a:r>
            <a:r>
              <a:rPr lang="en-US" sz="4800" dirty="0" err="1">
                <a:solidFill>
                  <a:schemeClr val="bg1"/>
                </a:solidFill>
              </a:rPr>
              <a:t>Sedang</a:t>
            </a:r>
            <a:r>
              <a:rPr lang="en-US" sz="4800" dirty="0">
                <a:solidFill>
                  <a:schemeClr val="bg1"/>
                </a:solidFill>
              </a:rPr>
              <a:t/>
            </a:r>
            <a:br>
              <a:rPr lang="en-US" sz="4800" dirty="0">
                <a:solidFill>
                  <a:schemeClr val="bg1"/>
                </a:solidFill>
              </a:rPr>
            </a:br>
            <a:r>
              <a:rPr lang="en-US" sz="4800" dirty="0" err="1">
                <a:solidFill>
                  <a:schemeClr val="bg1"/>
                </a:solidFill>
              </a:rPr>
              <a:t>Dilaksanakan</a:t>
            </a:r>
            <a:endParaRPr lang="id-ID" sz="480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465095" y="737936"/>
            <a:ext cx="8422105" cy="52322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en-US" sz="2800" b="1" i="1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Maintenance</a:t>
            </a:r>
            <a:r>
              <a:rPr lang="en-US" sz="2800" b="1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Alat</a:t>
            </a:r>
            <a:r>
              <a:rPr lang="en-US" sz="2800" b="1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Musik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099484" y="3424988"/>
            <a:ext cx="7153325" cy="2554545"/>
          </a:xfrm>
          <a:prstGeom prst="rect">
            <a:avLst/>
          </a:prstGeom>
          <a:solidFill>
            <a:srgbClr val="E4E4E4"/>
          </a:solidFill>
        </p:spPr>
        <p:txBody>
          <a:bodyPr wrap="square">
            <a:spAutoFit/>
          </a:bodyPr>
          <a:lstStyle/>
          <a:p>
            <a:r>
              <a:rPr lang="en-US" sz="2000" b="1" dirty="0" err="1"/>
              <a:t>Kondisi</a:t>
            </a:r>
            <a:r>
              <a:rPr lang="en-US" sz="2000" b="1" dirty="0"/>
              <a:t> 30 September 2016: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 err="1"/>
              <a:t>layar</a:t>
            </a:r>
            <a:r>
              <a:rPr lang="en-US" sz="2000" dirty="0"/>
              <a:t> keyboard </a:t>
            </a:r>
            <a:r>
              <a:rPr lang="en-US" sz="2000" dirty="0" err="1"/>
              <a:t>sedikit</a:t>
            </a:r>
            <a:r>
              <a:rPr lang="en-US" sz="2000" dirty="0"/>
              <a:t> </a:t>
            </a:r>
            <a:r>
              <a:rPr lang="en-US" sz="2000" dirty="0" err="1"/>
              <a:t>rusak</a:t>
            </a:r>
            <a:r>
              <a:rPr lang="en-US" sz="2000" dirty="0"/>
              <a:t> </a:t>
            </a:r>
            <a:r>
              <a:rPr lang="en-US" sz="2000" dirty="0" err="1"/>
              <a:t>namun</a:t>
            </a:r>
            <a:r>
              <a:rPr lang="en-US" sz="2000" dirty="0"/>
              <a:t> </a:t>
            </a:r>
            <a:r>
              <a:rPr lang="en-US" sz="2000" dirty="0" err="1"/>
              <a:t>masih</a:t>
            </a:r>
            <a:r>
              <a:rPr lang="en-US" sz="2000" dirty="0"/>
              <a:t> </a:t>
            </a:r>
            <a:r>
              <a:rPr lang="en-US" sz="2000" dirty="0" err="1"/>
              <a:t>bisa</a:t>
            </a:r>
            <a:r>
              <a:rPr lang="en-US" sz="2000" dirty="0"/>
              <a:t> </a:t>
            </a:r>
            <a:r>
              <a:rPr lang="en-US" sz="2000" dirty="0" err="1"/>
              <a:t>dipakai</a:t>
            </a:r>
            <a:r>
              <a:rPr lang="en-US" sz="2000" dirty="0"/>
              <a:t> (</a:t>
            </a:r>
            <a:r>
              <a:rPr lang="en-US" sz="2000" dirty="0" err="1"/>
              <a:t>kondisi</a:t>
            </a:r>
            <a:r>
              <a:rPr lang="en-US" sz="2000" dirty="0"/>
              <a:t> </a:t>
            </a:r>
            <a:r>
              <a:rPr lang="en-US" sz="2000" dirty="0" err="1"/>
              <a:t>sekitar</a:t>
            </a:r>
            <a:r>
              <a:rPr lang="en-US" sz="2000" dirty="0"/>
              <a:t> </a:t>
            </a:r>
            <a:r>
              <a:rPr lang="en-US" sz="2000" b="1" dirty="0"/>
              <a:t>70%</a:t>
            </a:r>
            <a:r>
              <a:rPr lang="en-US" sz="2000" dirty="0"/>
              <a:t>).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/>
              <a:t>5 </a:t>
            </a:r>
            <a:r>
              <a:rPr lang="en-US" sz="2000" dirty="0" err="1"/>
              <a:t>dari</a:t>
            </a:r>
            <a:r>
              <a:rPr lang="en-US" sz="2000" dirty="0"/>
              <a:t> 6 </a:t>
            </a:r>
            <a:r>
              <a:rPr lang="en-US" sz="2000" dirty="0" err="1"/>
              <a:t>Gitar</a:t>
            </a:r>
            <a:r>
              <a:rPr lang="en-US" sz="2000" dirty="0"/>
              <a:t> </a:t>
            </a:r>
            <a:r>
              <a:rPr lang="en-US" sz="2000" dirty="0" err="1"/>
              <a:t>bisa</a:t>
            </a:r>
            <a:r>
              <a:rPr lang="en-US" sz="2000" dirty="0"/>
              <a:t> </a:t>
            </a:r>
            <a:r>
              <a:rPr lang="en-US" sz="2000" dirty="0" err="1"/>
              <a:t>dipakai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memiliki</a:t>
            </a:r>
            <a:r>
              <a:rPr lang="en-US" sz="2000" dirty="0"/>
              <a:t> </a:t>
            </a:r>
            <a:r>
              <a:rPr lang="en-US" sz="2000" dirty="0" err="1"/>
              <a:t>jumlah</a:t>
            </a:r>
            <a:r>
              <a:rPr lang="en-US" sz="2000" dirty="0"/>
              <a:t> </a:t>
            </a:r>
            <a:r>
              <a:rPr lang="en-US" sz="2000" dirty="0" err="1"/>
              <a:t>senar</a:t>
            </a:r>
            <a:r>
              <a:rPr lang="en-US" sz="2000" dirty="0"/>
              <a:t> yang </a:t>
            </a:r>
            <a:r>
              <a:rPr lang="en-US" sz="2000" dirty="0" err="1"/>
              <a:t>utuh</a:t>
            </a:r>
            <a:r>
              <a:rPr lang="en-US" sz="2000" dirty="0"/>
              <a:t> (5/6*100% = </a:t>
            </a:r>
            <a:r>
              <a:rPr lang="en-US" sz="2000" b="1" dirty="0"/>
              <a:t>83%</a:t>
            </a:r>
            <a:r>
              <a:rPr lang="en-US" sz="2000" dirty="0"/>
              <a:t>). Sie </a:t>
            </a:r>
            <a:r>
              <a:rPr lang="en-US" sz="2000" dirty="0" err="1"/>
              <a:t>musik</a:t>
            </a:r>
            <a:r>
              <a:rPr lang="en-US" sz="2000" dirty="0"/>
              <a:t> PMK TES </a:t>
            </a:r>
            <a:r>
              <a:rPr lang="en-US" sz="2000" dirty="0" err="1"/>
              <a:t>telah</a:t>
            </a:r>
            <a:r>
              <a:rPr lang="en-US" sz="2000" dirty="0"/>
              <a:t> </a:t>
            </a:r>
            <a:r>
              <a:rPr lang="en-US" sz="2000" dirty="0" err="1"/>
              <a:t>membeli</a:t>
            </a:r>
            <a:r>
              <a:rPr lang="en-US" sz="2000" dirty="0"/>
              <a:t> 2 </a:t>
            </a:r>
            <a:r>
              <a:rPr lang="en-US" sz="2000" dirty="0" err="1"/>
              <a:t>gitar</a:t>
            </a:r>
            <a:r>
              <a:rPr lang="en-US" sz="2000" dirty="0"/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/>
              <a:t>Sie </a:t>
            </a:r>
            <a:r>
              <a:rPr lang="en-US" sz="2000" dirty="0" err="1"/>
              <a:t>Musik</a:t>
            </a:r>
            <a:r>
              <a:rPr lang="en-US" sz="2000" dirty="0"/>
              <a:t> PMK TES </a:t>
            </a:r>
            <a:r>
              <a:rPr lang="en-US" sz="2000" dirty="0" err="1"/>
              <a:t>telah</a:t>
            </a:r>
            <a:r>
              <a:rPr lang="en-US" sz="2000" dirty="0"/>
              <a:t> </a:t>
            </a:r>
            <a:r>
              <a:rPr lang="en-US" sz="2000" dirty="0" err="1"/>
              <a:t>membeli</a:t>
            </a:r>
            <a:r>
              <a:rPr lang="en-US" sz="2000" dirty="0"/>
              <a:t> 1 </a:t>
            </a:r>
            <a:r>
              <a:rPr lang="en-US" sz="2000" dirty="0" err="1"/>
              <a:t>cajon</a:t>
            </a:r>
            <a:r>
              <a:rPr lang="en-US" sz="2000" dirty="0"/>
              <a:t> , </a:t>
            </a:r>
            <a:r>
              <a:rPr lang="en-US" sz="2000" dirty="0" err="1"/>
              <a:t>tapi</a:t>
            </a:r>
            <a:r>
              <a:rPr lang="en-US" sz="2000" dirty="0"/>
              <a:t> </a:t>
            </a:r>
            <a:r>
              <a:rPr lang="en-US" sz="2000" dirty="0" err="1"/>
              <a:t>telah</a:t>
            </a:r>
            <a:r>
              <a:rPr lang="en-US" sz="2000" dirty="0"/>
              <a:t> </a:t>
            </a:r>
            <a:r>
              <a:rPr lang="en-US" sz="2000" dirty="0" err="1"/>
              <a:t>seikit</a:t>
            </a:r>
            <a:r>
              <a:rPr lang="en-US" sz="2000" dirty="0"/>
              <a:t> </a:t>
            </a:r>
            <a:r>
              <a:rPr lang="en-US" sz="2000" dirty="0" err="1"/>
              <a:t>lecet</a:t>
            </a:r>
            <a:r>
              <a:rPr lang="en-US" sz="2000" dirty="0"/>
              <a:t> (98%)</a:t>
            </a:r>
            <a:br>
              <a:rPr lang="en-US" sz="2000" dirty="0"/>
            </a:b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920199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mpungan Konten 2"/>
          <p:cNvSpPr>
            <a:spLocks noGrp="1"/>
          </p:cNvSpPr>
          <p:nvPr>
            <p:ph idx="1"/>
          </p:nvPr>
        </p:nvSpPr>
        <p:spPr>
          <a:xfrm>
            <a:off x="3465095" y="1245107"/>
            <a:ext cx="8357937" cy="4866934"/>
          </a:xfrm>
        </p:spPr>
        <p:txBody>
          <a:bodyPr anchor="t">
            <a:noAutofit/>
          </a:bodyPr>
          <a:lstStyle/>
          <a:p>
            <a:pPr>
              <a:buClr>
                <a:srgbClr val="548235"/>
              </a:buClr>
            </a:pPr>
            <a:r>
              <a:rPr lang="en-US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Latar</a:t>
            </a:r>
            <a:r>
              <a:rPr lang="en-US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Belakang</a:t>
            </a:r>
            <a:endParaRPr lang="id-ID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548235"/>
              </a:buClr>
            </a:pP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Pelayan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Altar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memiliki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kemampuan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bermusik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berbeda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id-ID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548235"/>
              </a:buClr>
            </a:pPr>
            <a:r>
              <a:rPr lang="en-US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Tujuan</a:t>
            </a:r>
            <a:endParaRPr lang="id-ID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548235"/>
              </a:buClr>
            </a:pP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Meningkatkan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kemampuan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Pelayan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Altar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khususnya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hal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bermusik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pelayanan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id-ID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548235"/>
              </a:buClr>
            </a:pPr>
            <a:r>
              <a:rPr lang="en-US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Sasaran</a:t>
            </a:r>
            <a:endParaRPr lang="id-ID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548235"/>
              </a:buClr>
            </a:pP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Pelayan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Altar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dan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Jemaat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PMK.</a:t>
            </a:r>
            <a:endParaRPr lang="id-ID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548235"/>
              </a:buClr>
            </a:pPr>
            <a:r>
              <a:rPr lang="en-US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Penanggung</a:t>
            </a:r>
            <a:r>
              <a:rPr lang="en-US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Jawab</a:t>
            </a:r>
            <a:endParaRPr lang="id-ID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548235"/>
              </a:buClr>
            </a:pPr>
            <a:r>
              <a:rPr lang="id-ID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Gery Simangunsong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dibantu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Sie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Musik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id-ID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548235"/>
              </a:buClr>
            </a:pPr>
            <a:r>
              <a:rPr lang="en-US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Indikator</a:t>
            </a:r>
            <a:r>
              <a:rPr lang="en-US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Keberhasilan</a:t>
            </a:r>
            <a:endParaRPr lang="id-ID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548235"/>
              </a:buClr>
            </a:pP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Gitaris</a:t>
            </a:r>
            <a:r>
              <a:rPr lang="id-I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Bassist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(10 orang),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Keyboardis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(4 orang), Cajon (3 orang), Worship Leader (8 orang).</a:t>
            </a:r>
            <a:endParaRPr lang="id-ID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548235"/>
              </a:buClr>
            </a:pP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id-ID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Judul 1"/>
          <p:cNvSpPr txBox="1">
            <a:spLocks/>
          </p:cNvSpPr>
          <p:nvPr/>
        </p:nvSpPr>
        <p:spPr>
          <a:xfrm>
            <a:off x="0" y="737936"/>
            <a:ext cx="3465095" cy="537410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800" dirty="0"/>
              <a:t>Program</a:t>
            </a:r>
            <a:br>
              <a:rPr lang="en-US" sz="4800" dirty="0"/>
            </a:br>
            <a:r>
              <a:rPr lang="en-US" sz="4800" dirty="0"/>
              <a:t>Yang Akan</a:t>
            </a:r>
            <a:br>
              <a:rPr lang="en-US" sz="4800" dirty="0"/>
            </a:br>
            <a:r>
              <a:rPr lang="en-US" sz="4800" dirty="0" err="1"/>
              <a:t>Dilaksanakan</a:t>
            </a:r>
            <a:endParaRPr lang="id-ID" sz="4800" dirty="0"/>
          </a:p>
        </p:txBody>
      </p:sp>
      <p:sp>
        <p:nvSpPr>
          <p:cNvPr id="5" name="Rectangle 4"/>
          <p:cNvSpPr/>
          <p:nvPr/>
        </p:nvSpPr>
        <p:spPr>
          <a:xfrm>
            <a:off x="3465095" y="737936"/>
            <a:ext cx="8486273" cy="52322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>
            <a:spAutoFit/>
          </a:bodyPr>
          <a:lstStyle/>
          <a:p>
            <a:pPr lvl="0" algn="r"/>
            <a:r>
              <a:rPr lang="en-US" sz="2800" b="1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Music Sharing 2</a:t>
            </a:r>
            <a:endParaRPr lang="id-ID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235596" y="3445962"/>
            <a:ext cx="3315522" cy="1015663"/>
          </a:xfrm>
          <a:prstGeom prst="rect">
            <a:avLst/>
          </a:prstGeom>
          <a:solidFill>
            <a:srgbClr val="E4E4E4"/>
          </a:solidFill>
        </p:spPr>
        <p:txBody>
          <a:bodyPr wrap="square">
            <a:spAutoFit/>
          </a:bodyPr>
          <a:lstStyle/>
          <a:p>
            <a:r>
              <a:rPr lang="en-US" sz="20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Waktu</a:t>
            </a:r>
            <a:r>
              <a:rPr lang="en-US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Pelaksanaan</a:t>
            </a:r>
            <a:endParaRPr lang="id-ID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en-US" sz="2000" dirty="0">
                <a:ea typeface="Calibri" panose="020F0502020204030204" pitchFamily="34" charset="0"/>
                <a:cs typeface="Times New Roman" panose="02020603050405020304" pitchFamily="18" charset="0"/>
              </a:rPr>
              <a:t>3 </a:t>
            </a:r>
            <a:r>
              <a:rPr lang="en-US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Oktober</a:t>
            </a:r>
            <a:r>
              <a:rPr lang="en-US" sz="2000" dirty="0">
                <a:ea typeface="Calibri" panose="020F0502020204030204" pitchFamily="34" charset="0"/>
                <a:cs typeface="Times New Roman" panose="02020603050405020304" pitchFamily="18" charset="0"/>
              </a:rPr>
              <a:t> 2017 </a:t>
            </a:r>
            <a:br>
              <a:rPr lang="en-US" sz="20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000" dirty="0">
                <a:ea typeface="Calibri" panose="020F0502020204030204" pitchFamily="34" charset="0"/>
                <a:cs typeface="Times New Roman" panose="02020603050405020304" pitchFamily="18" charset="0"/>
              </a:rPr>
              <a:t>	(</a:t>
            </a:r>
            <a:r>
              <a:rPr lang="en-US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rencana</a:t>
            </a:r>
            <a:r>
              <a:rPr lang="en-US" sz="20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awal</a:t>
            </a:r>
            <a:r>
              <a:rPr lang="en-US" sz="2000" dirty="0">
                <a:ea typeface="Calibri" panose="020F0502020204030204" pitchFamily="34" charset="0"/>
                <a:cs typeface="Times New Roman" panose="02020603050405020304" pitchFamily="18" charset="0"/>
              </a:rPr>
              <a:t> 6 </a:t>
            </a:r>
            <a:r>
              <a:rPr lang="en-US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okt</a:t>
            </a:r>
            <a:r>
              <a:rPr lang="en-US" sz="2000" dirty="0">
                <a:ea typeface="Calibri" panose="020F0502020204030204" pitchFamily="34" charset="0"/>
                <a:cs typeface="Times New Roman" panose="02020603050405020304" pitchFamily="18" charset="0"/>
              </a:rPr>
              <a:t> 2017)</a:t>
            </a:r>
            <a:endParaRPr lang="id-ID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59524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mpungan Konten 2"/>
          <p:cNvSpPr>
            <a:spLocks noGrp="1"/>
          </p:cNvSpPr>
          <p:nvPr>
            <p:ph idx="1"/>
          </p:nvPr>
        </p:nvSpPr>
        <p:spPr>
          <a:xfrm>
            <a:off x="3459206" y="474940"/>
            <a:ext cx="8565153" cy="6166339"/>
          </a:xfrm>
        </p:spPr>
        <p:txBody>
          <a:bodyPr anchor="t">
            <a:noAutofit/>
          </a:bodyPr>
          <a:lstStyle/>
          <a:p>
            <a:pPr>
              <a:buClr>
                <a:srgbClr val="548235"/>
              </a:buClr>
            </a:pPr>
            <a:r>
              <a:rPr lang="en-US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Latar</a:t>
            </a:r>
            <a:r>
              <a:rPr lang="en-US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Belakang</a:t>
            </a:r>
            <a:endParaRPr lang="id-ID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548235"/>
              </a:buClr>
            </a:pP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Keterkaitan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kerja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antara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Sie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Musik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dan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Tim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Musik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id-ID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548235"/>
              </a:buClr>
            </a:pPr>
            <a:r>
              <a:rPr lang="en-US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Tujuan</a:t>
            </a:r>
            <a:endParaRPr lang="id-ID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buClr>
                <a:srgbClr val="548235"/>
              </a:buClr>
            </a:pP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Membahas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hal-hal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berkaitan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program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kerja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sie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Musik</a:t>
            </a:r>
            <a:endParaRPr lang="id-ID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buClr>
                <a:srgbClr val="548235"/>
              </a:buClr>
            </a:pP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Mengingatkan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kembali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tentang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komitmen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tiap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pribadi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tim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musik</a:t>
            </a:r>
            <a:endParaRPr lang="id-ID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548235"/>
              </a:buClr>
            </a:pPr>
            <a:r>
              <a:rPr lang="en-US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Sasaran</a:t>
            </a:r>
            <a:endParaRPr lang="id-ID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548235"/>
              </a:buClr>
            </a:pP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Anggota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tim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musik</a:t>
            </a:r>
            <a:endParaRPr lang="id-ID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548235"/>
              </a:buClr>
            </a:pPr>
            <a:r>
              <a:rPr lang="en-US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Waktu</a:t>
            </a:r>
            <a:r>
              <a:rPr lang="en-US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Pelaksanaan</a:t>
            </a:r>
            <a:endParaRPr lang="id-ID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548235"/>
              </a:buClr>
            </a:pPr>
            <a:r>
              <a:rPr lang="id-ID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Rapat	</a:t>
            </a:r>
            <a:r>
              <a:rPr lang="en-US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d-ID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X	: </a:t>
            </a:r>
            <a:r>
              <a:rPr lang="en-US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14</a:t>
            </a:r>
            <a:r>
              <a:rPr lang="id-ID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Oktober 2017</a:t>
            </a:r>
            <a:r>
              <a:rPr lang="en-US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pembentukan</a:t>
            </a:r>
            <a:r>
              <a:rPr lang="en-US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tim</a:t>
            </a:r>
            <a:r>
              <a:rPr lang="en-US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music </a:t>
            </a:r>
            <a:r>
              <a:rPr lang="en-US" dirty="0" err="1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baru</a:t>
            </a:r>
            <a:r>
              <a:rPr lang="en-US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id-ID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548235"/>
              </a:buClr>
            </a:pPr>
            <a:r>
              <a:rPr lang="en-US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Penanggung</a:t>
            </a:r>
            <a:r>
              <a:rPr lang="en-US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Jawab</a:t>
            </a:r>
            <a:endParaRPr lang="id-ID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548235"/>
              </a:buClr>
            </a:pPr>
            <a:r>
              <a:rPr lang="id-ID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Yosia Bagariang 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dibantu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Sie </a:t>
            </a:r>
            <a:r>
              <a:rPr lang="en-US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Musik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id-ID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548235"/>
              </a:buClr>
            </a:pPr>
            <a:r>
              <a:rPr lang="en-US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Indikator</a:t>
            </a:r>
            <a:r>
              <a:rPr lang="en-US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Keberhasilan</a:t>
            </a:r>
            <a:endParaRPr lang="id-ID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548235"/>
              </a:buClr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orang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anggota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Tim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Musik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menghadiri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Kumpul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Rapat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Tim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Musik</a:t>
            </a:r>
            <a:endParaRPr lang="id-ID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548235"/>
              </a:buClr>
            </a:pPr>
            <a:endParaRPr lang="id-ID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Judul 1"/>
          <p:cNvSpPr txBox="1">
            <a:spLocks/>
          </p:cNvSpPr>
          <p:nvPr/>
        </p:nvSpPr>
        <p:spPr>
          <a:xfrm>
            <a:off x="668" y="0"/>
            <a:ext cx="3465095" cy="6857999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800" dirty="0"/>
              <a:t>Program</a:t>
            </a:r>
            <a:br>
              <a:rPr lang="en-US" sz="4800" dirty="0"/>
            </a:br>
            <a:r>
              <a:rPr lang="en-US" sz="4800" dirty="0"/>
              <a:t>Yang Akan</a:t>
            </a:r>
            <a:br>
              <a:rPr lang="en-US" sz="4800" dirty="0"/>
            </a:br>
            <a:r>
              <a:rPr lang="en-US" sz="4800" dirty="0" err="1"/>
              <a:t>Dilaksanakan</a:t>
            </a:r>
            <a:endParaRPr lang="id-ID" sz="4800" dirty="0"/>
          </a:p>
        </p:txBody>
      </p:sp>
      <p:sp>
        <p:nvSpPr>
          <p:cNvPr id="5" name="Rectangle 4"/>
          <p:cNvSpPr/>
          <p:nvPr/>
        </p:nvSpPr>
        <p:spPr>
          <a:xfrm>
            <a:off x="3338224" y="0"/>
            <a:ext cx="8438147" cy="52322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>
            <a:spAutoFit/>
          </a:bodyPr>
          <a:lstStyle/>
          <a:p>
            <a:pPr lvl="0" algn="r"/>
            <a:r>
              <a:rPr lang="en-US" sz="2800" b="1" dirty="0" err="1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Kumpul</a:t>
            </a:r>
            <a:r>
              <a:rPr lang="en-US" sz="2800" b="1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dan</a:t>
            </a:r>
            <a:r>
              <a:rPr lang="en-US" sz="2800" b="1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Rapat</a:t>
            </a:r>
            <a:r>
              <a:rPr lang="en-US" sz="2800" b="1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Tim </a:t>
            </a:r>
            <a:r>
              <a:rPr lang="en-US" sz="2800" b="1" dirty="0" err="1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Musik</a:t>
            </a:r>
            <a:endParaRPr lang="id-ID" sz="2800" dirty="0">
              <a:solidFill>
                <a:schemeClr val="bg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6417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3453320" y="337680"/>
            <a:ext cx="4019042" cy="807720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pPr algn="r"/>
            <a:r>
              <a:rPr lang="en-US" sz="2800" dirty="0" err="1">
                <a:solidFill>
                  <a:schemeClr val="bg1"/>
                </a:solidFill>
              </a:rPr>
              <a:t>Kendala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3" name="Tampungan Konten 2"/>
          <p:cNvSpPr>
            <a:spLocks noGrp="1"/>
          </p:cNvSpPr>
          <p:nvPr>
            <p:ph sz="half" idx="2"/>
          </p:nvPr>
        </p:nvSpPr>
        <p:spPr>
          <a:xfrm>
            <a:off x="3735930" y="1145400"/>
            <a:ext cx="3773298" cy="4966640"/>
          </a:xfr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anchor="t">
            <a:normAutofit/>
          </a:bodyPr>
          <a:lstStyle/>
          <a:p>
            <a:pPr marL="363538" indent="-363538">
              <a:buClr>
                <a:schemeClr val="bg1"/>
              </a:buClr>
              <a:buFont typeface="+mj-lt"/>
              <a:buAutoNum type="arabicPeriod"/>
            </a:pPr>
            <a:r>
              <a:rPr lang="en-US" dirty="0" err="1">
                <a:solidFill>
                  <a:schemeClr val="tx1"/>
                </a:solidFill>
              </a:rPr>
              <a:t>Tidak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mudah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dalam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menemukan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melakukan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perijinan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tempat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untuk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menjalankan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proker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  <a:p>
            <a:pPr marL="363538" indent="-363538">
              <a:buClr>
                <a:schemeClr val="bg1"/>
              </a:buClr>
              <a:buFont typeface="+mj-lt"/>
              <a:buAutoNum type="arabicPeriod"/>
            </a:pPr>
            <a:endParaRPr lang="en-US" dirty="0">
              <a:solidFill>
                <a:schemeClr val="tx1"/>
              </a:solidFill>
            </a:endParaRPr>
          </a:p>
          <a:p>
            <a:pPr marL="363538" indent="-363538">
              <a:buClr>
                <a:schemeClr val="bg1"/>
              </a:buClr>
              <a:buFont typeface="+mj-lt"/>
              <a:buAutoNum type="arabicPeriod"/>
            </a:pPr>
            <a:r>
              <a:rPr lang="en-US" dirty="0" err="1">
                <a:solidFill>
                  <a:schemeClr val="tx1"/>
                </a:solidFill>
              </a:rPr>
              <a:t>Pelayan</a:t>
            </a:r>
            <a:r>
              <a:rPr lang="en-US" dirty="0">
                <a:solidFill>
                  <a:schemeClr val="tx1"/>
                </a:solidFill>
              </a:rPr>
              <a:t> Altar </a:t>
            </a:r>
            <a:r>
              <a:rPr lang="en-US" dirty="0" err="1">
                <a:solidFill>
                  <a:schemeClr val="tx1"/>
                </a:solidFill>
              </a:rPr>
              <a:t>banyak</a:t>
            </a:r>
            <a:r>
              <a:rPr lang="en-US" dirty="0">
                <a:solidFill>
                  <a:schemeClr val="tx1"/>
                </a:solidFill>
              </a:rPr>
              <a:t> yang </a:t>
            </a:r>
            <a:r>
              <a:rPr lang="en-US" dirty="0" err="1">
                <a:solidFill>
                  <a:schemeClr val="tx1"/>
                </a:solidFill>
              </a:rPr>
              <a:t>memiliki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jadwal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kuliah</a:t>
            </a:r>
            <a:r>
              <a:rPr lang="en-US" dirty="0">
                <a:solidFill>
                  <a:schemeClr val="tx1"/>
                </a:solidFill>
              </a:rPr>
              <a:t> yang </a:t>
            </a:r>
            <a:r>
              <a:rPr lang="en-US" dirty="0" err="1">
                <a:solidFill>
                  <a:schemeClr val="tx1"/>
                </a:solidFill>
              </a:rPr>
              <a:t>tabrakan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sama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waktu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jumatan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10718" y="337680"/>
            <a:ext cx="4410930" cy="813171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chemeClr val="bg1"/>
                </a:solidFill>
              </a:rPr>
              <a:t>Solusi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10718" y="1145400"/>
            <a:ext cx="4391028" cy="4966640"/>
          </a:xfrm>
          <a:solidFill>
            <a:schemeClr val="accent5">
              <a:lumMod val="60000"/>
              <a:lumOff val="40000"/>
            </a:schemeClr>
          </a:solidFill>
          <a:ln w="28575">
            <a:solidFill>
              <a:srgbClr val="E4E4E4"/>
            </a:solidFill>
          </a:ln>
        </p:spPr>
        <p:txBody>
          <a:bodyPr anchor="t">
            <a:normAutofit/>
          </a:bodyPr>
          <a:lstStyle/>
          <a:p>
            <a:pPr marL="457200" lvl="0" indent="-457200">
              <a:buClr>
                <a:schemeClr val="tx2">
                  <a:lumMod val="50000"/>
                </a:schemeClr>
              </a:buClr>
              <a:buFont typeface="+mj-lt"/>
              <a:buAutoNum type="arabicPeriod"/>
            </a:pPr>
            <a:r>
              <a:rPr lang="en-US" dirty="0" err="1">
                <a:solidFill>
                  <a:schemeClr val="tx1"/>
                </a:solidFill>
              </a:rPr>
              <a:t>Mencari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referensi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tempat</a:t>
            </a:r>
            <a:r>
              <a:rPr lang="en-US" dirty="0">
                <a:solidFill>
                  <a:schemeClr val="tx1"/>
                </a:solidFill>
              </a:rPr>
              <a:t> lain di </a:t>
            </a:r>
            <a:r>
              <a:rPr lang="en-US" dirty="0" err="1">
                <a:solidFill>
                  <a:schemeClr val="tx1"/>
                </a:solidFill>
              </a:rPr>
              <a:t>dalam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kampus</a:t>
            </a:r>
            <a:r>
              <a:rPr lang="en-US" dirty="0">
                <a:solidFill>
                  <a:schemeClr val="tx1"/>
                </a:solidFill>
              </a:rPr>
              <a:t> yang </a:t>
            </a:r>
            <a:r>
              <a:rPr lang="en-US" dirty="0" err="1">
                <a:solidFill>
                  <a:schemeClr val="tx1"/>
                </a:solidFill>
              </a:rPr>
              <a:t>bisa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digunakan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untuk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menjalankan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proker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mengetag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jauh</a:t>
            </a:r>
            <a:r>
              <a:rPr lang="en-US" dirty="0">
                <a:solidFill>
                  <a:schemeClr val="tx1"/>
                </a:solidFill>
              </a:rPr>
              <a:t> – </a:t>
            </a:r>
            <a:r>
              <a:rPr lang="en-US" dirty="0" err="1">
                <a:solidFill>
                  <a:schemeClr val="tx1"/>
                </a:solidFill>
              </a:rPr>
              <a:t>jauh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hari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  <a:p>
            <a:pPr marL="457200" indent="-457200">
              <a:buClr>
                <a:schemeClr val="tx2">
                  <a:lumMod val="50000"/>
                </a:schemeClr>
              </a:buClr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melakukan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pendampingan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lebih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teratur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lebih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sering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memfollow</a:t>
            </a:r>
            <a:r>
              <a:rPr lang="en-US" dirty="0">
                <a:solidFill>
                  <a:schemeClr val="tx1"/>
                </a:solidFill>
              </a:rPr>
              <a:t> up </a:t>
            </a:r>
            <a:r>
              <a:rPr lang="en-US" dirty="0" err="1">
                <a:solidFill>
                  <a:schemeClr val="tx1"/>
                </a:solidFill>
              </a:rPr>
              <a:t>pelatar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tentang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jadwal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keseharian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mereka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Judul 1"/>
          <p:cNvSpPr txBox="1">
            <a:spLocks/>
          </p:cNvSpPr>
          <p:nvPr/>
        </p:nvSpPr>
        <p:spPr>
          <a:xfrm>
            <a:off x="245745" y="1120140"/>
            <a:ext cx="3465095" cy="4663440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 err="1">
                <a:solidFill>
                  <a:schemeClr val="bg1"/>
                </a:solidFill>
              </a:rPr>
              <a:t>Kendala</a:t>
            </a:r>
            <a:endParaRPr lang="en-US" sz="4800" dirty="0">
              <a:solidFill>
                <a:schemeClr val="bg1"/>
              </a:solidFill>
            </a:endParaRPr>
          </a:p>
          <a:p>
            <a:pPr algn="ctr"/>
            <a:r>
              <a:rPr lang="en-US" sz="4800" dirty="0" err="1">
                <a:solidFill>
                  <a:schemeClr val="bg1"/>
                </a:solidFill>
              </a:rPr>
              <a:t>dan</a:t>
            </a:r>
            <a:endParaRPr lang="en-US" sz="4800" dirty="0">
              <a:solidFill>
                <a:schemeClr val="bg1"/>
              </a:solidFill>
            </a:endParaRPr>
          </a:p>
          <a:p>
            <a:pPr algn="ctr"/>
            <a:r>
              <a:rPr lang="en-US" sz="4800" dirty="0" err="1">
                <a:solidFill>
                  <a:schemeClr val="bg1"/>
                </a:solidFill>
              </a:rPr>
              <a:t>Solusi</a:t>
            </a:r>
            <a:endParaRPr lang="id-ID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96134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3453320" y="337680"/>
            <a:ext cx="4019042" cy="807720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pPr algn="r"/>
            <a:r>
              <a:rPr lang="en-US" sz="2800" dirty="0" err="1">
                <a:solidFill>
                  <a:schemeClr val="bg1"/>
                </a:solidFill>
              </a:rPr>
              <a:t>Kendala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3" name="Tampungan Konten 2"/>
          <p:cNvSpPr>
            <a:spLocks noGrp="1"/>
          </p:cNvSpPr>
          <p:nvPr>
            <p:ph sz="half" idx="2"/>
          </p:nvPr>
        </p:nvSpPr>
        <p:spPr>
          <a:xfrm>
            <a:off x="3735930" y="1145400"/>
            <a:ext cx="3736432" cy="4966640"/>
          </a:xfr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anchor="t">
            <a:normAutofit/>
          </a:bodyPr>
          <a:lstStyle/>
          <a:p>
            <a:pPr marL="457200" indent="-457200">
              <a:buClr>
                <a:schemeClr val="bg1"/>
              </a:buClr>
              <a:buFont typeface="+mj-lt"/>
              <a:buAutoNum type="arabicPeriod" startAt="3"/>
            </a:pPr>
            <a:r>
              <a:rPr lang="en-US" dirty="0" err="1">
                <a:solidFill>
                  <a:schemeClr val="tx1"/>
                </a:solidFill>
              </a:rPr>
              <a:t>Keterbatasan</a:t>
            </a:r>
            <a:r>
              <a:rPr lang="en-US" dirty="0">
                <a:solidFill>
                  <a:schemeClr val="tx1"/>
                </a:solidFill>
              </a:rPr>
              <a:t> dana </a:t>
            </a:r>
            <a:r>
              <a:rPr lang="en-US" dirty="0" err="1">
                <a:solidFill>
                  <a:schemeClr val="tx1"/>
                </a:solidFill>
              </a:rPr>
              <a:t>untuk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melakukan</a:t>
            </a:r>
            <a:r>
              <a:rPr lang="en-US" dirty="0">
                <a:solidFill>
                  <a:schemeClr val="tx1"/>
                </a:solidFill>
              </a:rPr>
              <a:t> maintenance </a:t>
            </a:r>
            <a:r>
              <a:rPr lang="en-US" dirty="0" err="1">
                <a:solidFill>
                  <a:schemeClr val="tx1"/>
                </a:solidFill>
              </a:rPr>
              <a:t>Alat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musik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  <a:p>
            <a:pPr marL="457200" indent="-457200">
              <a:buClr>
                <a:schemeClr val="bg1"/>
              </a:buClr>
              <a:buFont typeface="+mj-lt"/>
              <a:buAutoNum type="arabicPeriod" startAt="3"/>
            </a:pPr>
            <a:r>
              <a:rPr lang="en-US" dirty="0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bingungnya</a:t>
            </a:r>
            <a:r>
              <a:rPr lang="en-US" dirty="0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mengatur</a:t>
            </a:r>
            <a:r>
              <a:rPr lang="en-US" dirty="0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peminjaman</a:t>
            </a:r>
            <a:r>
              <a:rPr lang="en-US" dirty="0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kunci</a:t>
            </a:r>
            <a:r>
              <a:rPr lang="en-US" dirty="0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		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10718" y="337680"/>
            <a:ext cx="4410930" cy="813171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chemeClr val="bg1"/>
                </a:solidFill>
              </a:rPr>
              <a:t>Solusi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10718" y="1145400"/>
            <a:ext cx="4391028" cy="4966640"/>
          </a:xfrm>
          <a:solidFill>
            <a:schemeClr val="accent5">
              <a:lumMod val="60000"/>
              <a:lumOff val="40000"/>
            </a:schemeClr>
          </a:solidFill>
          <a:ln w="28575">
            <a:solidFill>
              <a:srgbClr val="E4E4E4"/>
            </a:solidFill>
          </a:ln>
        </p:spPr>
        <p:txBody>
          <a:bodyPr anchor="t">
            <a:normAutofit/>
          </a:bodyPr>
          <a:lstStyle/>
          <a:p>
            <a:pPr marL="457200" lvl="0" indent="-457200">
              <a:buClr>
                <a:schemeClr val="tx2">
                  <a:lumMod val="50000"/>
                </a:schemeClr>
              </a:buClr>
              <a:buAutoNum type="arabicPeriod" startAt="3"/>
            </a:pPr>
            <a:r>
              <a:rPr lang="en-US" dirty="0" err="1">
                <a:solidFill>
                  <a:schemeClr val="tx1"/>
                </a:solidFill>
              </a:rPr>
              <a:t>mecari</a:t>
            </a:r>
            <a:r>
              <a:rPr lang="en-US" dirty="0">
                <a:solidFill>
                  <a:schemeClr val="tx1"/>
                </a:solidFill>
              </a:rPr>
              <a:t>  dana </a:t>
            </a:r>
            <a:r>
              <a:rPr lang="en-US" dirty="0" err="1">
                <a:solidFill>
                  <a:schemeClr val="tx1"/>
                </a:solidFill>
              </a:rPr>
              <a:t>dan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mengatur</a:t>
            </a:r>
            <a:r>
              <a:rPr lang="en-US" dirty="0">
                <a:solidFill>
                  <a:schemeClr val="tx1"/>
                </a:solidFill>
              </a:rPr>
              <a:t>    </a:t>
            </a:r>
            <a:r>
              <a:rPr lang="en-US" dirty="0" err="1">
                <a:solidFill>
                  <a:schemeClr val="tx1"/>
                </a:solidFill>
              </a:rPr>
              <a:t>keuangan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sie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musik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lebih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baik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teratur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lagi</a:t>
            </a:r>
            <a:endParaRPr lang="en-US" dirty="0">
              <a:solidFill>
                <a:schemeClr val="tx1"/>
              </a:solidFill>
            </a:endParaRPr>
          </a:p>
          <a:p>
            <a:pPr marL="457200" lvl="0" indent="-457200">
              <a:buClr>
                <a:schemeClr val="tx2">
                  <a:lumMod val="50000"/>
                </a:schemeClr>
              </a:buClr>
              <a:buAutoNum type="arabicPeriod" startAt="3"/>
            </a:pP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adanya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kunci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tambahan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atau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manajemen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pemegang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kunci</a:t>
            </a:r>
            <a:r>
              <a:rPr lang="en-US" dirty="0">
                <a:solidFill>
                  <a:schemeClr val="tx1"/>
                </a:solidFill>
              </a:rPr>
              <a:t> yang </a:t>
            </a:r>
            <a:r>
              <a:rPr lang="en-US" dirty="0" err="1">
                <a:solidFill>
                  <a:schemeClr val="tx1"/>
                </a:solidFill>
              </a:rPr>
              <a:t>tepat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waktu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Judul 1"/>
          <p:cNvSpPr txBox="1">
            <a:spLocks/>
          </p:cNvSpPr>
          <p:nvPr/>
        </p:nvSpPr>
        <p:spPr>
          <a:xfrm>
            <a:off x="245745" y="1120140"/>
            <a:ext cx="3465095" cy="4663440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 err="1">
                <a:solidFill>
                  <a:schemeClr val="bg1"/>
                </a:solidFill>
              </a:rPr>
              <a:t>Kendala</a:t>
            </a:r>
            <a:endParaRPr lang="en-US" sz="4800" dirty="0">
              <a:solidFill>
                <a:schemeClr val="bg1"/>
              </a:solidFill>
            </a:endParaRPr>
          </a:p>
          <a:p>
            <a:pPr algn="ctr"/>
            <a:r>
              <a:rPr lang="en-US" sz="4800" dirty="0" err="1">
                <a:solidFill>
                  <a:schemeClr val="bg1"/>
                </a:solidFill>
              </a:rPr>
              <a:t>dan</a:t>
            </a:r>
            <a:endParaRPr lang="en-US" sz="4800" dirty="0">
              <a:solidFill>
                <a:schemeClr val="bg1"/>
              </a:solidFill>
            </a:endParaRPr>
          </a:p>
          <a:p>
            <a:pPr algn="ctr"/>
            <a:r>
              <a:rPr lang="en-US" sz="4800" dirty="0" err="1">
                <a:solidFill>
                  <a:schemeClr val="bg1"/>
                </a:solidFill>
              </a:rPr>
              <a:t>Solusi</a:t>
            </a:r>
            <a:endParaRPr lang="id-ID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64539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511358" y="776471"/>
            <a:ext cx="9133340" cy="536647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413459A8-F6F8-46A7-815A-A3BD10B5C92B}"/>
              </a:ext>
            </a:extLst>
          </p:cNvPr>
          <p:cNvSpPr txBox="1"/>
          <p:nvPr/>
        </p:nvSpPr>
        <p:spPr>
          <a:xfrm>
            <a:off x="2595800" y="4710545"/>
            <a:ext cx="685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Tekton Pro Cond" panose="020F0606020208020904" pitchFamily="34" charset="0"/>
              </a:rPr>
              <a:t>TERIMA KASIH</a:t>
            </a:r>
            <a:br>
              <a:rPr lang="en-US" sz="3600" b="1" dirty="0">
                <a:solidFill>
                  <a:srgbClr val="002060"/>
                </a:solidFill>
                <a:latin typeface="Tekton Pro Cond" panose="020F0606020208020904" pitchFamily="34" charset="0"/>
              </a:rPr>
            </a:br>
            <a:r>
              <a:rPr lang="en-US" sz="3600" b="1" dirty="0">
                <a:solidFill>
                  <a:schemeClr val="accent2"/>
                </a:solidFill>
                <a:latin typeface="Tekton Pro Cond" panose="020F0606020208020904" pitchFamily="34" charset="0"/>
                <a:sym typeface="Wingdings" panose="05000000000000000000" pitchFamily="2" charset="2"/>
              </a:rPr>
              <a:t></a:t>
            </a:r>
            <a:r>
              <a:rPr lang="en-US" sz="3600" b="1" dirty="0">
                <a:solidFill>
                  <a:srgbClr val="002060"/>
                </a:solidFill>
                <a:latin typeface="Tekton Pro Cond" panose="020F0606020208020904" pitchFamily="34" charset="0"/>
              </a:rPr>
              <a:t>TUHAN YESUS MEMBERKATI </a:t>
            </a:r>
            <a:r>
              <a:rPr lang="en-US" sz="3600" b="1" dirty="0">
                <a:solidFill>
                  <a:schemeClr val="accent2"/>
                </a:solidFill>
                <a:latin typeface="Tekton Pro Cond" panose="020F0606020208020904" pitchFamily="34" charset="0"/>
                <a:sym typeface="Wingdings" panose="05000000000000000000" pitchFamily="2" charset="2"/>
              </a:rPr>
              <a:t></a:t>
            </a:r>
            <a:endParaRPr lang="en-US" sz="3600" b="1" dirty="0">
              <a:solidFill>
                <a:schemeClr val="accent2"/>
              </a:solidFill>
              <a:latin typeface="Tekton Pro Cond" panose="020F06060202080209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6235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TM03457444[[fn=Basis]]</Template>
  <TotalTime>884</TotalTime>
  <Words>886</Words>
  <Application>Microsoft Office PowerPoint</Application>
  <PresentationFormat>Custom</PresentationFormat>
  <Paragraphs>193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Basis</vt:lpstr>
      <vt:lpstr>Laporan Program Kerja Pengurus PMK Universitas Telkom  Fakultas Teknik Elektro, Fakultas Informatika, Fakultas Rekayasa Industri</vt:lpstr>
      <vt:lpstr>PowerPoint Presentation</vt:lpstr>
      <vt:lpstr>PowerPoint Presentation</vt:lpstr>
      <vt:lpstr>PowerPoint Presentation</vt:lpstr>
      <vt:lpstr>Program Yang Telah Dilaksanakan </vt:lpstr>
      <vt:lpstr>Program Yang Telah Dilaksanakan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Presentasi PowerPoint</dc:title>
  <dc:creator>Yeriel Rio</dc:creator>
  <cp:lastModifiedBy>User</cp:lastModifiedBy>
  <cp:revision>71</cp:revision>
  <dcterms:modified xsi:type="dcterms:W3CDTF">2017-10-18T06:11:56Z</dcterms:modified>
</cp:coreProperties>
</file>