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70" r:id="rId6"/>
    <p:sldId id="264" r:id="rId7"/>
    <p:sldId id="271" r:id="rId8"/>
    <p:sldId id="266" r:id="rId9"/>
    <p:sldId id="272" r:id="rId10"/>
    <p:sldId id="267" r:id="rId11"/>
    <p:sldId id="268" r:id="rId12"/>
    <p:sldId id="269" r:id="rId13"/>
    <p:sldId id="258" r:id="rId1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60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987D47FA-1AF5-475B-9ACD-46B0D527FB6F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61DCFA3-352F-492D-8A99-996B133C5A6A}" type="slidenum">
              <a:rPr lang="id-ID" smtClean="0"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F:\study\Tel-U\PMK\Wisuda\logopmk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45" y="4708300"/>
            <a:ext cx="1042076" cy="159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11560" y="4365104"/>
            <a:ext cx="6768752" cy="2160240"/>
            <a:chOff x="611560" y="4365104"/>
            <a:chExt cx="7272808" cy="2160240"/>
          </a:xfrm>
        </p:grpSpPr>
        <p:grpSp>
          <p:nvGrpSpPr>
            <p:cNvPr id="8" name="Group 7"/>
            <p:cNvGrpSpPr/>
            <p:nvPr/>
          </p:nvGrpSpPr>
          <p:grpSpPr>
            <a:xfrm>
              <a:off x="611560" y="4365104"/>
              <a:ext cx="7272808" cy="2160240"/>
              <a:chOff x="611560" y="836712"/>
              <a:chExt cx="7272808" cy="1224136"/>
            </a:xfrm>
            <a:solidFill>
              <a:schemeClr val="bg1">
                <a:lumMod val="85000"/>
              </a:schemeClr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611560" y="836712"/>
                <a:ext cx="7272808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55576" y="1031190"/>
                <a:ext cx="6912768" cy="78483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2800" dirty="0" smtClean="0"/>
                  <a:t>Karyza Niken</a:t>
                </a:r>
              </a:p>
              <a:p>
                <a:pPr algn="ctr"/>
                <a:r>
                  <a:rPr lang="id-ID" sz="2800" dirty="0" smtClean="0"/>
                  <a:t>Triana Suryani</a:t>
                </a:r>
              </a:p>
              <a:p>
                <a:pPr algn="ctr"/>
                <a:r>
                  <a:rPr lang="id-ID" sz="2800" dirty="0" smtClean="0"/>
                  <a:t>Yan Roberto</a:t>
                </a:r>
                <a:endParaRPr lang="en-US" sz="2800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827584" y="4581128"/>
              <a:ext cx="6840760" cy="1728192"/>
              <a:chOff x="611560" y="836712"/>
              <a:chExt cx="7272808" cy="1224136"/>
            </a:xfrm>
            <a:solidFill>
              <a:schemeClr val="bg1">
                <a:lumMod val="65000"/>
              </a:schemeClr>
            </a:solidFill>
          </p:grpSpPr>
          <p:sp>
            <p:nvSpPr>
              <p:cNvPr id="12" name="Rectangle 11"/>
              <p:cNvSpPr/>
              <p:nvPr/>
            </p:nvSpPr>
            <p:spPr>
              <a:xfrm>
                <a:off x="611560" y="836712"/>
                <a:ext cx="7272808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55576" y="938723"/>
                <a:ext cx="6912769" cy="9810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2800" b="1" dirty="0" smtClean="0">
                    <a:solidFill>
                      <a:schemeClr val="bg1"/>
                    </a:solidFill>
                  </a:rPr>
                  <a:t>Karyza Niken</a:t>
                </a:r>
              </a:p>
              <a:p>
                <a:pPr algn="ctr"/>
                <a:r>
                  <a:rPr lang="id-ID" sz="2800" b="1" dirty="0" smtClean="0">
                    <a:solidFill>
                      <a:schemeClr val="bg1"/>
                    </a:solidFill>
                  </a:rPr>
                  <a:t>Triana Suryani</a:t>
                </a:r>
              </a:p>
              <a:p>
                <a:pPr algn="ctr"/>
                <a:r>
                  <a:rPr lang="id-ID" sz="2800" b="1" dirty="0" smtClean="0">
                    <a:solidFill>
                      <a:schemeClr val="bg1"/>
                    </a:solidFill>
                  </a:rPr>
                  <a:t>Yan Roberto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0" y="0"/>
            <a:ext cx="9144000" cy="328498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6" name="Group 5"/>
          <p:cNvGrpSpPr/>
          <p:nvPr/>
        </p:nvGrpSpPr>
        <p:grpSpPr>
          <a:xfrm>
            <a:off x="611560" y="2996952"/>
            <a:ext cx="8026852" cy="1224136"/>
            <a:chOff x="611560" y="836712"/>
            <a:chExt cx="7272808" cy="1224136"/>
          </a:xfrm>
        </p:grpSpPr>
        <p:sp>
          <p:nvSpPr>
            <p:cNvPr id="4" name="Rectangle 3"/>
            <p:cNvSpPr/>
            <p:nvPr/>
          </p:nvSpPr>
          <p:spPr>
            <a:xfrm>
              <a:off x="611560" y="836712"/>
              <a:ext cx="7272808" cy="12241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55576" y="1124744"/>
              <a:ext cx="69127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3600" b="1" dirty="0" smtClean="0">
                  <a:solidFill>
                    <a:schemeClr val="bg1"/>
                  </a:solidFill>
                </a:rPr>
                <a:t>DIVISI MULTIMEDIA</a:t>
              </a:r>
              <a:endParaRPr lang="id-ID" sz="3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53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315416"/>
            <a:ext cx="5791200" cy="1371600"/>
          </a:xfrm>
        </p:spPr>
        <p:txBody>
          <a:bodyPr/>
          <a:lstStyle/>
          <a:p>
            <a:pPr lvl="0"/>
            <a:r>
              <a:rPr lang="en-US" b="1" dirty="0" err="1">
                <a:solidFill>
                  <a:schemeClr val="bg1"/>
                </a:solidFill>
              </a:rPr>
              <a:t>Deskripsi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Kerja</a:t>
            </a:r>
            <a:endParaRPr lang="id-ID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-271905" y="3356992"/>
            <a:ext cx="9668441" cy="1303458"/>
            <a:chOff x="-271905" y="584217"/>
            <a:chExt cx="9668441" cy="130345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343913" y="332656"/>
            <a:ext cx="9668441" cy="1303458"/>
            <a:chOff x="-271905" y="584217"/>
            <a:chExt cx="9668441" cy="13034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1069" y="1556792"/>
            <a:ext cx="81743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 err="1"/>
              <a:t>Menjadi</a:t>
            </a:r>
            <a:r>
              <a:rPr lang="en-US" sz="2800" dirty="0"/>
              <a:t> media </a:t>
            </a: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komunikasi</a:t>
            </a:r>
            <a:r>
              <a:rPr lang="en-US" sz="2800" dirty="0"/>
              <a:t> </a:t>
            </a:r>
            <a:r>
              <a:rPr lang="en-US" sz="2800" dirty="0" err="1"/>
              <a:t>antar</a:t>
            </a:r>
            <a:r>
              <a:rPr lang="en-US" sz="2800" dirty="0"/>
              <a:t> </a:t>
            </a:r>
            <a:r>
              <a:rPr lang="en-US" sz="2800" dirty="0" err="1"/>
              <a:t>sesama</a:t>
            </a:r>
            <a:r>
              <a:rPr lang="en-US" sz="2800" dirty="0"/>
              <a:t> </a:t>
            </a:r>
            <a:r>
              <a:rPr lang="en-US" sz="2800" dirty="0" err="1"/>
              <a:t>jemaat</a:t>
            </a:r>
            <a:r>
              <a:rPr lang="en-US" sz="2800" dirty="0"/>
              <a:t> PMK IT Telkom </a:t>
            </a:r>
            <a:r>
              <a:rPr lang="en-US" sz="2800" dirty="0" err="1"/>
              <a:t>maupun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luar</a:t>
            </a:r>
            <a:r>
              <a:rPr lang="en-US" sz="2800" dirty="0"/>
              <a:t> PMK FRI, FTE, </a:t>
            </a:r>
            <a:r>
              <a:rPr lang="id-ID" sz="2800" dirty="0"/>
              <a:t>dan </a:t>
            </a:r>
            <a:r>
              <a:rPr lang="en-US" sz="2800" dirty="0"/>
              <a:t>FIF </a:t>
            </a:r>
            <a:r>
              <a:rPr lang="en-US" sz="2800" dirty="0" err="1"/>
              <a:t>melalui</a:t>
            </a:r>
            <a:r>
              <a:rPr lang="en-US" sz="2800" dirty="0"/>
              <a:t> web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buletin</a:t>
            </a:r>
            <a:r>
              <a:rPr lang="en-US" sz="2800" dirty="0"/>
              <a:t>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mempublikasikan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id-ID" sz="2800" dirty="0"/>
              <a:t>-</a:t>
            </a:r>
            <a:r>
              <a:rPr lang="en-US" sz="2800" dirty="0" err="1"/>
              <a:t>kegiatan</a:t>
            </a:r>
            <a:r>
              <a:rPr lang="en-US" sz="2800" dirty="0"/>
              <a:t> PMK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memanfaatkan</a:t>
            </a:r>
            <a:r>
              <a:rPr lang="en-US" sz="2800" dirty="0"/>
              <a:t> </a:t>
            </a:r>
            <a:r>
              <a:rPr lang="en-US" sz="2800" dirty="0" err="1"/>
              <a:t>sarana</a:t>
            </a:r>
            <a:r>
              <a:rPr lang="en-US" sz="2800" dirty="0"/>
              <a:t> multimedia yang </a:t>
            </a:r>
            <a:r>
              <a:rPr lang="en-US" sz="2800" dirty="0" err="1" smtClean="0"/>
              <a:t>ada</a:t>
            </a:r>
            <a:endParaRPr lang="id-ID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601463" y="4581128"/>
            <a:ext cx="8093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 err="1"/>
              <a:t>Menginformasikan</a:t>
            </a:r>
            <a:r>
              <a:rPr lang="en-US" sz="2800" dirty="0"/>
              <a:t> </a:t>
            </a:r>
            <a:r>
              <a:rPr lang="en-US" sz="2800" dirty="0" err="1"/>
              <a:t>perkembangan</a:t>
            </a:r>
            <a:r>
              <a:rPr lang="en-US" sz="2800" dirty="0"/>
              <a:t> di PMK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jemaat</a:t>
            </a:r>
            <a:r>
              <a:rPr lang="en-US" sz="2800" dirty="0"/>
              <a:t> PMK FRI, FTE, </a:t>
            </a:r>
            <a:r>
              <a:rPr lang="id-ID" sz="2800" dirty="0"/>
              <a:t>dan </a:t>
            </a:r>
            <a:r>
              <a:rPr lang="en-US" sz="2800" dirty="0"/>
              <a:t>FIF </a:t>
            </a:r>
            <a:r>
              <a:rPr lang="en-US" sz="2800" dirty="0" err="1"/>
              <a:t>maupun</a:t>
            </a:r>
            <a:r>
              <a:rPr lang="en-US" sz="2800" dirty="0"/>
              <a:t> di </a:t>
            </a:r>
            <a:r>
              <a:rPr lang="en-US" sz="2800" dirty="0" err="1"/>
              <a:t>luar</a:t>
            </a:r>
            <a:r>
              <a:rPr lang="en-US" sz="2800" dirty="0"/>
              <a:t> PMK FRI, FTE, </a:t>
            </a:r>
            <a:r>
              <a:rPr lang="id-ID" sz="2800" dirty="0"/>
              <a:t>dan </a:t>
            </a:r>
            <a:r>
              <a:rPr lang="en-US" sz="2800" dirty="0" smtClean="0"/>
              <a:t>FIF</a:t>
            </a:r>
            <a:endParaRPr lang="id-ID" sz="2800" dirty="0"/>
          </a:p>
        </p:txBody>
      </p:sp>
      <p:sp>
        <p:nvSpPr>
          <p:cNvPr id="27" name="Isosceles Triangle 26"/>
          <p:cNvSpPr/>
          <p:nvPr/>
        </p:nvSpPr>
        <p:spPr>
          <a:xfrm rot="10800000">
            <a:off x="-504348" y="-155516"/>
            <a:ext cx="2050837" cy="1479465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93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Telah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37714"/>
            <a:ext cx="7345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 err="1"/>
              <a:t>Menyebarkan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So</a:t>
            </a:r>
            <a:r>
              <a:rPr lang="id-ID" sz="2800" dirty="0"/>
              <a:t>s</a:t>
            </a:r>
            <a:r>
              <a:rPr lang="en-US" sz="2800" dirty="0" err="1"/>
              <a:t>ial</a:t>
            </a:r>
            <a:r>
              <a:rPr lang="en-US" sz="2800" dirty="0"/>
              <a:t> Media</a:t>
            </a:r>
            <a:endParaRPr lang="id-ID" sz="2800" dirty="0"/>
          </a:p>
        </p:txBody>
      </p:sp>
      <p:sp>
        <p:nvSpPr>
          <p:cNvPr id="6" name="Rectangle 5"/>
          <p:cNvSpPr/>
          <p:nvPr/>
        </p:nvSpPr>
        <p:spPr>
          <a:xfrm>
            <a:off x="323528" y="1860934"/>
            <a:ext cx="8280920" cy="1208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Donut 4"/>
          <p:cNvSpPr/>
          <p:nvPr/>
        </p:nvSpPr>
        <p:spPr>
          <a:xfrm>
            <a:off x="333121" y="1873603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5983" y="1909281"/>
            <a:ext cx="77144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 smtClean="0">
                <a:solidFill>
                  <a:schemeClr val="bg1"/>
                </a:solidFill>
              </a:rPr>
              <a:t>Tujuan</a:t>
            </a:r>
            <a:endParaRPr lang="id-ID" sz="2000" b="1" dirty="0" smtClean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Agar </a:t>
            </a:r>
            <a:r>
              <a:rPr lang="en-US" sz="2000" b="1" dirty="0" err="1">
                <a:solidFill>
                  <a:schemeClr val="bg1"/>
                </a:solidFill>
              </a:rPr>
              <a:t>jemaat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dapat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mengetahui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informasi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penting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ataupun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dapat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membantu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usaha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jemaat</a:t>
            </a:r>
            <a:r>
              <a:rPr lang="id-ID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33121" y="3116095"/>
            <a:ext cx="8280920" cy="888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Donut 28"/>
          <p:cNvSpPr/>
          <p:nvPr/>
        </p:nvSpPr>
        <p:spPr>
          <a:xfrm>
            <a:off x="342714" y="3128764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5576" y="3164442"/>
            <a:ext cx="7714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3528" y="4049038"/>
            <a:ext cx="8280920" cy="921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Donut 32"/>
          <p:cNvSpPr/>
          <p:nvPr/>
        </p:nvSpPr>
        <p:spPr>
          <a:xfrm>
            <a:off x="333121" y="4061707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5983" y="4097385"/>
            <a:ext cx="7868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smtClean="0">
                <a:solidFill>
                  <a:schemeClr val="bg1"/>
                </a:solidFill>
              </a:rPr>
              <a:t>I</a:t>
            </a:r>
            <a:r>
              <a:rPr lang="id-ID" sz="2000" b="1" dirty="0" smtClean="0">
                <a:solidFill>
                  <a:schemeClr val="bg1"/>
                </a:solidFill>
              </a:rPr>
              <a:t>ndikator Keberhasilan</a:t>
            </a:r>
          </a:p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Seluru</a:t>
            </a:r>
            <a:r>
              <a:rPr lang="id-ID" sz="2000" b="1" dirty="0">
                <a:solidFill>
                  <a:schemeClr val="bg1"/>
                </a:solidFill>
              </a:rPr>
              <a:t>h informasi diupload ke sosial media yang bersangkutan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7155" y="5041040"/>
            <a:ext cx="8280920" cy="937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7" name="Donut 36"/>
          <p:cNvSpPr/>
          <p:nvPr/>
        </p:nvSpPr>
        <p:spPr>
          <a:xfrm>
            <a:off x="326748" y="5053709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9610" y="5089387"/>
            <a:ext cx="7714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>
                <a:solidFill>
                  <a:schemeClr val="bg1"/>
                </a:solidFill>
              </a:rPr>
              <a:t>Pencapaian</a:t>
            </a:r>
          </a:p>
          <a:p>
            <a:r>
              <a:rPr lang="id-ID" sz="2000" b="1" dirty="0">
                <a:solidFill>
                  <a:schemeClr val="bg1"/>
                </a:solidFill>
              </a:rPr>
              <a:t>Informasi tersebar melalui sosial media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55576" y="3171328"/>
            <a:ext cx="76984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Waktu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pelaksanaan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Dilakukan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setiap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id-ID" sz="2000" b="1" dirty="0">
                <a:solidFill>
                  <a:schemeClr val="bg1"/>
                </a:solidFill>
              </a:rPr>
              <a:t>saat sesuai dengan kegiatan yang ada.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 smtClean="0"/>
              <a:t>1</a:t>
            </a:r>
            <a:endParaRPr lang="id-ID" sz="5000" dirty="0"/>
          </a:p>
        </p:txBody>
      </p:sp>
    </p:spTree>
    <p:extLst>
      <p:ext uri="{BB962C8B-B14F-4D97-AF65-F5344CB8AC3E}">
        <p14:creationId xmlns:p14="http://schemas.microsoft.com/office/powerpoint/2010/main" val="373519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Telah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37714"/>
            <a:ext cx="7786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 err="1"/>
              <a:t>Membuat</a:t>
            </a:r>
            <a:r>
              <a:rPr lang="en-US" sz="2800" dirty="0"/>
              <a:t> </a:t>
            </a:r>
            <a:r>
              <a:rPr lang="en-US" sz="2800" dirty="0" err="1"/>
              <a:t>dokumentasi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wisudawan</a:t>
            </a:r>
            <a:r>
              <a:rPr lang="id-ID" sz="2800" dirty="0"/>
              <a:t> (Maret)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1860934"/>
            <a:ext cx="8280920" cy="1208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Donut 4"/>
          <p:cNvSpPr/>
          <p:nvPr/>
        </p:nvSpPr>
        <p:spPr>
          <a:xfrm>
            <a:off x="333121" y="1873603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5983" y="1909281"/>
            <a:ext cx="77144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 smtClean="0">
                <a:solidFill>
                  <a:schemeClr val="bg1"/>
                </a:solidFill>
              </a:rPr>
              <a:t>Tujuan</a:t>
            </a:r>
            <a:endParaRPr lang="id-ID" sz="2000" b="1" dirty="0" smtClean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Memberikan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sebuah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dokumentasi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mengenai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para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wisudawan</a:t>
            </a:r>
            <a:r>
              <a:rPr lang="en-US" sz="2000" b="1" dirty="0">
                <a:solidFill>
                  <a:schemeClr val="bg1"/>
                </a:solidFill>
              </a:rPr>
              <a:t> PMK FRI, FTE,</a:t>
            </a:r>
            <a:r>
              <a:rPr lang="id-ID" sz="2000" b="1" dirty="0">
                <a:solidFill>
                  <a:schemeClr val="bg1"/>
                </a:solidFill>
              </a:rPr>
              <a:t> dan</a:t>
            </a:r>
            <a:r>
              <a:rPr lang="en-US" sz="2000" b="1" dirty="0">
                <a:solidFill>
                  <a:schemeClr val="bg1"/>
                </a:solidFill>
              </a:rPr>
              <a:t> FIF.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33121" y="3116095"/>
            <a:ext cx="8280920" cy="1378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Donut 28"/>
          <p:cNvSpPr/>
          <p:nvPr/>
        </p:nvSpPr>
        <p:spPr>
          <a:xfrm>
            <a:off x="342714" y="3128764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5576" y="3164442"/>
            <a:ext cx="7714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3528" y="4595764"/>
            <a:ext cx="8280920" cy="106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Donut 32"/>
          <p:cNvSpPr/>
          <p:nvPr/>
        </p:nvSpPr>
        <p:spPr>
          <a:xfrm>
            <a:off x="333121" y="4608433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5983" y="4644111"/>
            <a:ext cx="7868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smtClean="0">
                <a:solidFill>
                  <a:schemeClr val="bg1"/>
                </a:solidFill>
              </a:rPr>
              <a:t>I</a:t>
            </a:r>
            <a:r>
              <a:rPr lang="id-ID" sz="2000" b="1" dirty="0" smtClean="0">
                <a:solidFill>
                  <a:schemeClr val="bg1"/>
                </a:solidFill>
              </a:rPr>
              <a:t>ndikator Keberhasilan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100% CD </a:t>
            </a:r>
            <a:r>
              <a:rPr lang="en-US" sz="2000" b="1" dirty="0" err="1">
                <a:solidFill>
                  <a:schemeClr val="bg1"/>
                </a:solidFill>
              </a:rPr>
              <a:t>dokumentasi</a:t>
            </a:r>
            <a:r>
              <a:rPr lang="en-US" sz="2000" b="1" dirty="0">
                <a:solidFill>
                  <a:schemeClr val="bg1"/>
                </a:solidFill>
              </a:rPr>
              <a:t> di </a:t>
            </a:r>
            <a:r>
              <a:rPr lang="en-US" sz="2000" b="1" dirty="0" err="1">
                <a:solidFill>
                  <a:schemeClr val="bg1"/>
                </a:solidFill>
              </a:rPr>
              <a:t>distribusikan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kepada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setiap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jemaat</a:t>
            </a:r>
            <a:r>
              <a:rPr lang="en-US" sz="2000" b="1" dirty="0">
                <a:solidFill>
                  <a:schemeClr val="bg1"/>
                </a:solidFill>
              </a:rPr>
              <a:t> IT Telkom yang di </a:t>
            </a:r>
            <a:r>
              <a:rPr lang="en-US" sz="2000" b="1" dirty="0" err="1">
                <a:solidFill>
                  <a:schemeClr val="bg1"/>
                </a:solidFill>
              </a:rPr>
              <a:t>wisuda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17155" y="5733256"/>
            <a:ext cx="8280920" cy="106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7" name="Donut 36"/>
          <p:cNvSpPr/>
          <p:nvPr/>
        </p:nvSpPr>
        <p:spPr>
          <a:xfrm>
            <a:off x="326748" y="5745925"/>
            <a:ext cx="412862" cy="4128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9610" y="5781603"/>
            <a:ext cx="7714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>
                <a:solidFill>
                  <a:schemeClr val="bg1"/>
                </a:solidFill>
              </a:rPr>
              <a:t>Pencapaian</a:t>
            </a:r>
          </a:p>
          <a:p>
            <a:r>
              <a:rPr lang="id-ID" sz="2000" b="1" dirty="0" smtClean="0">
                <a:solidFill>
                  <a:schemeClr val="bg1"/>
                </a:solidFill>
              </a:rPr>
              <a:t>85%</a:t>
            </a:r>
            <a:r>
              <a:rPr lang="id-ID" sz="2000" b="1" dirty="0" smtClean="0">
                <a:solidFill>
                  <a:schemeClr val="bg1"/>
                </a:solidFill>
              </a:rPr>
              <a:t> </a:t>
            </a:r>
            <a:r>
              <a:rPr lang="id-ID" sz="2000" b="1" dirty="0" smtClean="0">
                <a:solidFill>
                  <a:schemeClr val="bg1"/>
                </a:solidFill>
              </a:rPr>
              <a:t>jemaat </a:t>
            </a:r>
            <a:r>
              <a:rPr lang="id-ID" sz="2000" b="1" dirty="0">
                <a:solidFill>
                  <a:schemeClr val="bg1"/>
                </a:solidFill>
              </a:rPr>
              <a:t>Telkom University mendapat CD dokumentasi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55576" y="317132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Waktu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pelaksanaan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Pembuatan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dokumentasi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para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wisudawan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dikemas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dalam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bentuk</a:t>
            </a:r>
            <a:r>
              <a:rPr lang="en-US" sz="2000" b="1" dirty="0">
                <a:solidFill>
                  <a:schemeClr val="bg1"/>
                </a:solidFill>
              </a:rPr>
              <a:t> CD </a:t>
            </a:r>
            <a:r>
              <a:rPr lang="id-ID" sz="2000" b="1" dirty="0" smtClean="0">
                <a:solidFill>
                  <a:schemeClr val="bg1"/>
                </a:solidFill>
              </a:rPr>
              <a:t>satu minggu sebelum tanggal wisuda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4170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id-ID" b="1" dirty="0" smtClean="0">
                <a:solidFill>
                  <a:schemeClr val="bg1"/>
                </a:solidFill>
              </a:rPr>
              <a:t>tidak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/>
              <a:t>1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582531" y="1869725"/>
            <a:ext cx="874199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-343913" y="692696"/>
            <a:ext cx="742801" cy="1106564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 flipH="1">
            <a:off x="348604" y="1743295"/>
            <a:ext cx="252859" cy="252859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TextBox 34"/>
          <p:cNvSpPr txBox="1"/>
          <p:nvPr/>
        </p:nvSpPr>
        <p:spPr>
          <a:xfrm>
            <a:off x="539552" y="1322203"/>
            <a:ext cx="4514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/>
              <a:t>Maintenance </a:t>
            </a:r>
            <a:r>
              <a:rPr lang="id-ID" sz="2800" dirty="0"/>
              <a:t>W</a:t>
            </a:r>
            <a:r>
              <a:rPr lang="en-US" sz="2800" dirty="0" err="1"/>
              <a:t>ebsite</a:t>
            </a:r>
            <a:r>
              <a:rPr lang="en-US" sz="2800" dirty="0"/>
              <a:t> PMK</a:t>
            </a:r>
            <a:endParaRPr lang="id-ID" sz="2800" dirty="0"/>
          </a:p>
        </p:txBody>
      </p:sp>
      <p:sp>
        <p:nvSpPr>
          <p:cNvPr id="29" name="Isosceles Triangle 28"/>
          <p:cNvSpPr/>
          <p:nvPr/>
        </p:nvSpPr>
        <p:spPr>
          <a:xfrm>
            <a:off x="203009" y="2146075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747054" y="2027678"/>
            <a:ext cx="8254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Tujuan</a:t>
            </a:r>
          </a:p>
          <a:p>
            <a:r>
              <a:rPr lang="en-US" sz="2000" b="1" dirty="0"/>
              <a:t>Agar website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diakses</a:t>
            </a:r>
            <a:r>
              <a:rPr lang="en-US" sz="2000" b="1" dirty="0"/>
              <a:t> </a:t>
            </a:r>
            <a:r>
              <a:rPr lang="en-US" sz="2000" b="1" dirty="0" err="1"/>
              <a:t>oleh</a:t>
            </a:r>
            <a:r>
              <a:rPr lang="en-US" sz="2000" b="1" dirty="0"/>
              <a:t> </a:t>
            </a:r>
            <a:r>
              <a:rPr lang="en-US" sz="2000" b="1" dirty="0" err="1"/>
              <a:t>jemaat</a:t>
            </a:r>
            <a:r>
              <a:rPr lang="en-US" sz="2000" b="1" dirty="0"/>
              <a:t> </a:t>
            </a:r>
            <a:r>
              <a:rPr lang="en-US" sz="2000" b="1" dirty="0" err="1"/>
              <a:t>seti</a:t>
            </a:r>
            <a:r>
              <a:rPr lang="id-ID" sz="2000" b="1" dirty="0"/>
              <a:t>a</a:t>
            </a:r>
            <a:r>
              <a:rPr lang="en-US" sz="2000" b="1" dirty="0"/>
              <a:t>p </a:t>
            </a:r>
            <a:r>
              <a:rPr lang="en-US" sz="2000" b="1" dirty="0" err="1"/>
              <a:t>saat</a:t>
            </a:r>
            <a:r>
              <a:rPr lang="en-US" sz="2000" b="1" dirty="0"/>
              <a:t> </a:t>
            </a:r>
            <a:r>
              <a:rPr lang="en-US" sz="2000" b="1" dirty="0" err="1"/>
              <a:t>tanpa</a:t>
            </a:r>
            <a:r>
              <a:rPr lang="en-US" sz="2000" b="1" dirty="0"/>
              <a:t> </a:t>
            </a:r>
            <a:r>
              <a:rPr lang="en-US" sz="2000" b="1" dirty="0" err="1"/>
              <a:t>ada</a:t>
            </a:r>
            <a:r>
              <a:rPr lang="en-US" sz="2000" b="1" dirty="0"/>
              <a:t> </a:t>
            </a:r>
            <a:r>
              <a:rPr lang="en-US" sz="2000" b="1" dirty="0" err="1"/>
              <a:t>masalah</a:t>
            </a:r>
            <a:r>
              <a:rPr lang="id-ID" sz="2000" b="1" dirty="0"/>
              <a:t>.</a:t>
            </a:r>
          </a:p>
        </p:txBody>
      </p:sp>
      <p:sp>
        <p:nvSpPr>
          <p:cNvPr id="32" name="Isosceles Triangle 31"/>
          <p:cNvSpPr/>
          <p:nvPr/>
        </p:nvSpPr>
        <p:spPr>
          <a:xfrm>
            <a:off x="203011" y="3310736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747056" y="3192339"/>
            <a:ext cx="8254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Waktu pelaksanaan</a:t>
            </a:r>
          </a:p>
          <a:p>
            <a:r>
              <a:rPr lang="en-US" sz="2000" b="1" dirty="0" err="1"/>
              <a:t>Waktu</a:t>
            </a:r>
            <a:r>
              <a:rPr lang="en-US" sz="2000" b="1" dirty="0"/>
              <a:t> </a:t>
            </a:r>
            <a:r>
              <a:rPr lang="en-US" sz="2000" b="1" dirty="0" err="1"/>
              <a:t>pelaksanaan</a:t>
            </a:r>
            <a:r>
              <a:rPr lang="en-US" sz="2000" b="1" dirty="0"/>
              <a:t> maintenance </a:t>
            </a:r>
            <a:r>
              <a:rPr lang="en-US" sz="2000" b="1" dirty="0" err="1"/>
              <a:t>rutin</a:t>
            </a:r>
            <a:r>
              <a:rPr lang="en-US" sz="2000" b="1" dirty="0"/>
              <a:t> </a:t>
            </a:r>
            <a:r>
              <a:rPr lang="en-US" sz="2000" b="1" dirty="0" err="1"/>
              <a:t>dilakukan</a:t>
            </a:r>
            <a:r>
              <a:rPr lang="en-US" sz="2000" b="1" dirty="0"/>
              <a:t> se</a:t>
            </a:r>
            <a:r>
              <a:rPr lang="id-ID" sz="2000" b="1" dirty="0"/>
              <a:t>bulan sekali di minggu pertama.</a:t>
            </a:r>
          </a:p>
        </p:txBody>
      </p:sp>
      <p:sp>
        <p:nvSpPr>
          <p:cNvPr id="37" name="Isosceles Triangle 36"/>
          <p:cNvSpPr/>
          <p:nvPr/>
        </p:nvSpPr>
        <p:spPr>
          <a:xfrm>
            <a:off x="203011" y="4382798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747056" y="4264401"/>
            <a:ext cx="8254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Indikator Keberhasilan</a:t>
            </a:r>
          </a:p>
          <a:p>
            <a:r>
              <a:rPr lang="en-US" sz="2000" b="1" dirty="0"/>
              <a:t>Website 100%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diakses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terus</a:t>
            </a:r>
            <a:r>
              <a:rPr lang="en-US" sz="2000" b="1" dirty="0"/>
              <a:t> update </a:t>
            </a:r>
            <a:endParaRPr lang="id-ID" sz="2000" b="1" dirty="0"/>
          </a:p>
        </p:txBody>
      </p:sp>
      <p:sp>
        <p:nvSpPr>
          <p:cNvPr id="43" name="Isosceles Triangle 42"/>
          <p:cNvSpPr/>
          <p:nvPr/>
        </p:nvSpPr>
        <p:spPr>
          <a:xfrm>
            <a:off x="203008" y="5210927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747053" y="5092530"/>
            <a:ext cx="8254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Pencapaian</a:t>
            </a:r>
          </a:p>
          <a:p>
            <a:r>
              <a:rPr lang="id-ID" sz="2000" b="1" dirty="0"/>
              <a:t>Jadwal maintenance berubah namun tidak rutin, karena selama masih bisa web masih bisa di akses artinya berhasil.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-343913" y="3043341"/>
            <a:ext cx="96684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-191513" y="4208002"/>
            <a:ext cx="96684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-191513" y="5011279"/>
            <a:ext cx="96684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30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id-ID" b="1" dirty="0" smtClean="0">
                <a:solidFill>
                  <a:schemeClr val="bg1"/>
                </a:solidFill>
              </a:rPr>
              <a:t>tidak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/>
              <a:t>2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582531" y="1869725"/>
            <a:ext cx="874199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-343913" y="692696"/>
            <a:ext cx="742801" cy="1106564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 flipH="1">
            <a:off x="348604" y="1743295"/>
            <a:ext cx="252859" cy="252859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TextBox 34"/>
          <p:cNvSpPr txBox="1"/>
          <p:nvPr/>
        </p:nvSpPr>
        <p:spPr>
          <a:xfrm>
            <a:off x="539552" y="1322203"/>
            <a:ext cx="4719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id-ID" sz="2800" dirty="0" smtClean="0"/>
              <a:t>Membuat </a:t>
            </a:r>
            <a:r>
              <a:rPr lang="id-ID" sz="2800" dirty="0"/>
              <a:t>Video (Tambahan)</a:t>
            </a:r>
          </a:p>
        </p:txBody>
      </p:sp>
      <p:sp>
        <p:nvSpPr>
          <p:cNvPr id="29" name="Isosceles Triangle 28"/>
          <p:cNvSpPr/>
          <p:nvPr/>
        </p:nvSpPr>
        <p:spPr>
          <a:xfrm>
            <a:off x="203009" y="2090092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747054" y="1971695"/>
            <a:ext cx="8254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Tujuan</a:t>
            </a:r>
          </a:p>
          <a:p>
            <a:r>
              <a:rPr lang="id-ID" sz="2000" b="1" dirty="0"/>
              <a:t>Menyebar informasi dan berkat melalui video yang dibuat</a:t>
            </a:r>
          </a:p>
        </p:txBody>
      </p:sp>
      <p:sp>
        <p:nvSpPr>
          <p:cNvPr id="32" name="Isosceles Triangle 31"/>
          <p:cNvSpPr/>
          <p:nvPr/>
        </p:nvSpPr>
        <p:spPr>
          <a:xfrm>
            <a:off x="203011" y="2738164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747056" y="2619767"/>
            <a:ext cx="8254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Waktu pelaksanaan</a:t>
            </a:r>
          </a:p>
          <a:p>
            <a:r>
              <a:rPr lang="id-ID" sz="2000" b="1" dirty="0"/>
              <a:t>Kondisional</a:t>
            </a:r>
          </a:p>
        </p:txBody>
      </p:sp>
      <p:sp>
        <p:nvSpPr>
          <p:cNvPr id="37" name="Isosceles Triangle 36"/>
          <p:cNvSpPr/>
          <p:nvPr/>
        </p:nvSpPr>
        <p:spPr>
          <a:xfrm>
            <a:off x="203011" y="3481702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747056" y="3363305"/>
            <a:ext cx="8254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Indikator Keberhasilan</a:t>
            </a:r>
          </a:p>
          <a:p>
            <a:r>
              <a:rPr lang="id-ID" sz="2000" b="1" dirty="0"/>
              <a:t>Video yang dibuat dapat dipublikasikan dan menjadi berkat bagi yang menontonnya.</a:t>
            </a:r>
          </a:p>
        </p:txBody>
      </p:sp>
      <p:sp>
        <p:nvSpPr>
          <p:cNvPr id="43" name="Isosceles Triangle 42"/>
          <p:cNvSpPr/>
          <p:nvPr/>
        </p:nvSpPr>
        <p:spPr>
          <a:xfrm>
            <a:off x="203008" y="4569560"/>
            <a:ext cx="544045" cy="39247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747053" y="4451163"/>
            <a:ext cx="82548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id-ID" sz="2000" b="1" dirty="0"/>
              <a:t>Pencapaian</a:t>
            </a:r>
          </a:p>
          <a:p>
            <a:r>
              <a:rPr lang="id-ID" sz="2000" b="1" dirty="0"/>
              <a:t>Telah dilakukan, dengan rincian satu kali take video untuk proyek video pertama tanggal 22 Maret 2017</a:t>
            </a:r>
            <a:r>
              <a:rPr lang="id-ID" sz="2000" b="1" dirty="0" smtClean="0"/>
              <a:t>. </a:t>
            </a:r>
            <a:r>
              <a:rPr lang="id-ID" sz="2000" b="1" dirty="0"/>
              <a:t>Namun karena keterbatasan waktu sehingga video tidak berhasil.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-343913" y="2691775"/>
            <a:ext cx="96684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-191513" y="3315077"/>
            <a:ext cx="96684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-191513" y="4444706"/>
            <a:ext cx="96684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9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Akan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 smtClean="0"/>
              <a:t>1</a:t>
            </a:r>
            <a:endParaRPr lang="id-ID" sz="5000" dirty="0"/>
          </a:p>
        </p:txBody>
      </p:sp>
      <p:grpSp>
        <p:nvGrpSpPr>
          <p:cNvPr id="6" name="Group 5"/>
          <p:cNvGrpSpPr/>
          <p:nvPr/>
        </p:nvGrpSpPr>
        <p:grpSpPr>
          <a:xfrm>
            <a:off x="35496" y="2132856"/>
            <a:ext cx="8568952" cy="1227911"/>
            <a:chOff x="467544" y="1484784"/>
            <a:chExt cx="8468816" cy="1584176"/>
          </a:xfrm>
        </p:grpSpPr>
        <p:sp>
          <p:nvSpPr>
            <p:cNvPr id="5" name="Snip Diagonal Corner Rectangle 4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Snip Diagonal Corner Rectangle 33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39552" y="1337714"/>
            <a:ext cx="4719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 smtClean="0"/>
              <a:t>M</a:t>
            </a:r>
            <a:r>
              <a:rPr lang="id-ID" sz="2800" dirty="0" smtClean="0"/>
              <a:t>embuat Video (Tambahan)</a:t>
            </a:r>
            <a:endParaRPr lang="id-ID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0442" y="2448682"/>
            <a:ext cx="8059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Tujuan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id-ID" sz="2000" b="1" dirty="0">
                <a:solidFill>
                  <a:schemeClr val="bg1"/>
                </a:solidFill>
              </a:rPr>
              <a:t>Menyebar informasi dan berkat melalui video yang dibuat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90442" y="3425225"/>
            <a:ext cx="8574046" cy="1227911"/>
            <a:chOff x="467544" y="1484784"/>
            <a:chExt cx="8468816" cy="1584176"/>
          </a:xfrm>
        </p:grpSpPr>
        <p:sp>
          <p:nvSpPr>
            <p:cNvPr id="45" name="Snip Diagonal Corner Rectangle 44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6" name="Snip Diagonal Corner Rectangle 45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45692" y="3741051"/>
            <a:ext cx="8064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Waktu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Pelaksanaan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id-ID" sz="2000" b="1" dirty="0">
                <a:solidFill>
                  <a:schemeClr val="bg1"/>
                </a:solidFill>
              </a:rPr>
              <a:t>1-7 Oktober 2017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1935" y="4732695"/>
            <a:ext cx="8568952" cy="1227911"/>
            <a:chOff x="467544" y="1484784"/>
            <a:chExt cx="8468816" cy="1584176"/>
          </a:xfrm>
        </p:grpSpPr>
        <p:sp>
          <p:nvSpPr>
            <p:cNvPr id="49" name="Snip Diagonal Corner Rectangle 48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0" name="Snip Diagonal Corner Rectangle 49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66881" y="4894632"/>
            <a:ext cx="8059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Indikator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Keberhasilan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id-ID" sz="2000" b="1" dirty="0">
                <a:solidFill>
                  <a:schemeClr val="bg1"/>
                </a:solidFill>
              </a:rPr>
              <a:t>Video yang dibuat dapat dipublikasikan dan menjadi berkat bagi yang menontonnya.</a:t>
            </a:r>
          </a:p>
        </p:txBody>
      </p:sp>
    </p:spTree>
    <p:extLst>
      <p:ext uri="{BB962C8B-B14F-4D97-AF65-F5344CB8AC3E}">
        <p14:creationId xmlns:p14="http://schemas.microsoft.com/office/powerpoint/2010/main" val="99668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Akan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 smtClean="0"/>
              <a:t>2</a:t>
            </a:r>
            <a:endParaRPr lang="id-ID" sz="5000" dirty="0"/>
          </a:p>
        </p:txBody>
      </p:sp>
      <p:grpSp>
        <p:nvGrpSpPr>
          <p:cNvPr id="6" name="Group 5"/>
          <p:cNvGrpSpPr/>
          <p:nvPr/>
        </p:nvGrpSpPr>
        <p:grpSpPr>
          <a:xfrm>
            <a:off x="35496" y="2132856"/>
            <a:ext cx="8568952" cy="1227911"/>
            <a:chOff x="467544" y="1484784"/>
            <a:chExt cx="8468816" cy="1584176"/>
          </a:xfrm>
        </p:grpSpPr>
        <p:sp>
          <p:nvSpPr>
            <p:cNvPr id="5" name="Snip Diagonal Corner Rectangle 4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Snip Diagonal Corner Rectangle 33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39552" y="1337714"/>
            <a:ext cx="8145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 err="1"/>
              <a:t>Menerbitkan</a:t>
            </a:r>
            <a:r>
              <a:rPr lang="en-US" sz="2800" dirty="0"/>
              <a:t> </a:t>
            </a:r>
            <a:r>
              <a:rPr lang="id-ID" sz="2800" dirty="0"/>
              <a:t>Konten </a:t>
            </a:r>
            <a:r>
              <a:rPr lang="en-US" sz="2800" dirty="0" err="1"/>
              <a:t>Laporan</a:t>
            </a:r>
            <a:r>
              <a:rPr lang="en-US" sz="2800" dirty="0"/>
              <a:t> PMK </a:t>
            </a:r>
            <a:r>
              <a:rPr lang="en-US" sz="2800" dirty="0" err="1"/>
              <a:t>kepad</a:t>
            </a:r>
            <a:r>
              <a:rPr lang="id-ID" sz="2800" dirty="0"/>
              <a:t>a</a:t>
            </a:r>
            <a:r>
              <a:rPr lang="en-US" sz="2800" dirty="0"/>
              <a:t> alumni</a:t>
            </a:r>
            <a:endParaRPr lang="id-ID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0442" y="2269321"/>
            <a:ext cx="8059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Tujuan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Menginformasikan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perkembangan</a:t>
            </a:r>
            <a:r>
              <a:rPr lang="en-US" sz="2000" b="1" dirty="0">
                <a:solidFill>
                  <a:schemeClr val="bg1"/>
                </a:solidFill>
              </a:rPr>
              <a:t> PMK FRI, FTE, </a:t>
            </a:r>
            <a:r>
              <a:rPr lang="id-ID" sz="2000" b="1" dirty="0">
                <a:solidFill>
                  <a:schemeClr val="bg1"/>
                </a:solidFill>
              </a:rPr>
              <a:t>dan </a:t>
            </a:r>
            <a:r>
              <a:rPr lang="en-US" sz="2000" b="1" dirty="0">
                <a:solidFill>
                  <a:schemeClr val="bg1"/>
                </a:solidFill>
              </a:rPr>
              <a:t>FIF </a:t>
            </a:r>
            <a:r>
              <a:rPr lang="en-US" sz="2000" b="1" dirty="0" err="1">
                <a:solidFill>
                  <a:schemeClr val="bg1"/>
                </a:solidFill>
              </a:rPr>
              <a:t>kepada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para</a:t>
            </a:r>
            <a:r>
              <a:rPr lang="en-US" sz="2000" b="1" dirty="0">
                <a:solidFill>
                  <a:schemeClr val="bg1"/>
                </a:solidFill>
              </a:rPr>
              <a:t> alumni </a:t>
            </a:r>
            <a:r>
              <a:rPr lang="en-US" sz="2000" b="1" dirty="0" err="1">
                <a:solidFill>
                  <a:schemeClr val="bg1"/>
                </a:solidFill>
              </a:rPr>
              <a:t>melalui</a:t>
            </a:r>
            <a:r>
              <a:rPr lang="id-ID" sz="2000" b="1" dirty="0">
                <a:solidFill>
                  <a:schemeClr val="bg1"/>
                </a:solidFill>
              </a:rPr>
              <a:t> konten laporan di website PMK</a:t>
            </a:r>
            <a:r>
              <a:rPr lang="en-US" sz="2000" b="1" dirty="0" smtClean="0">
                <a:solidFill>
                  <a:schemeClr val="bg1"/>
                </a:solidFill>
              </a:rPr>
              <a:t>.</a:t>
            </a:r>
            <a:endParaRPr lang="id-ID" sz="2000" b="1" dirty="0">
              <a:solidFill>
                <a:schemeClr val="bg1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90442" y="3425225"/>
            <a:ext cx="8574046" cy="1227911"/>
            <a:chOff x="467544" y="1484784"/>
            <a:chExt cx="8468816" cy="1584176"/>
          </a:xfrm>
        </p:grpSpPr>
        <p:sp>
          <p:nvSpPr>
            <p:cNvPr id="45" name="Snip Diagonal Corner Rectangle 44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6" name="Snip Diagonal Corner Rectangle 45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45692" y="3561690"/>
            <a:ext cx="8064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Waktu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Pelaksanaan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id-ID" sz="2000" b="1" dirty="0">
                <a:solidFill>
                  <a:schemeClr val="bg1"/>
                </a:solidFill>
              </a:rPr>
              <a:t>Konten</a:t>
            </a:r>
            <a:r>
              <a:rPr lang="en-US" sz="2000" b="1" dirty="0">
                <a:solidFill>
                  <a:schemeClr val="bg1"/>
                </a:solidFill>
              </a:rPr>
              <a:t> di </a:t>
            </a:r>
            <a:r>
              <a:rPr lang="en-US" sz="2000" b="1" dirty="0" err="1">
                <a:solidFill>
                  <a:schemeClr val="bg1"/>
                </a:solidFill>
              </a:rPr>
              <a:t>terbitkan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id-ID" sz="2000" b="1" dirty="0">
                <a:solidFill>
                  <a:schemeClr val="bg1"/>
                </a:solidFill>
              </a:rPr>
              <a:t>maksimal seminggu saat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pleno</a:t>
            </a:r>
            <a:r>
              <a:rPr lang="en-US" sz="2000" b="1" dirty="0">
                <a:solidFill>
                  <a:schemeClr val="bg1"/>
                </a:solidFill>
              </a:rPr>
              <a:t> PMK di </a:t>
            </a:r>
            <a:r>
              <a:rPr lang="en-US" sz="2000" b="1" dirty="0" err="1">
                <a:solidFill>
                  <a:schemeClr val="bg1"/>
                </a:solidFill>
              </a:rPr>
              <a:t>adakan</a:t>
            </a:r>
            <a:r>
              <a:rPr lang="id-ID" sz="2000" b="1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1935" y="4732695"/>
            <a:ext cx="8568952" cy="1227911"/>
            <a:chOff x="467544" y="1484784"/>
            <a:chExt cx="8468816" cy="1584176"/>
          </a:xfrm>
        </p:grpSpPr>
        <p:sp>
          <p:nvSpPr>
            <p:cNvPr id="49" name="Snip Diagonal Corner Rectangle 48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0" name="Snip Diagonal Corner Rectangle 49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66881" y="5025370"/>
            <a:ext cx="8059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Indikator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Keberhasilan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100% </a:t>
            </a:r>
            <a:r>
              <a:rPr lang="id-ID" sz="2000" b="1" dirty="0">
                <a:solidFill>
                  <a:schemeClr val="bg1"/>
                </a:solidFill>
              </a:rPr>
              <a:t>laporan diupload ke website PMK.</a:t>
            </a:r>
          </a:p>
        </p:txBody>
      </p:sp>
    </p:spTree>
    <p:extLst>
      <p:ext uri="{BB962C8B-B14F-4D97-AF65-F5344CB8AC3E}">
        <p14:creationId xmlns:p14="http://schemas.microsoft.com/office/powerpoint/2010/main" val="219302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174848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Program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yang Akan </a:t>
            </a:r>
            <a:r>
              <a:rPr lang="en-US" b="1" dirty="0" err="1">
                <a:solidFill>
                  <a:schemeClr val="bg1"/>
                </a:solidFill>
              </a:rPr>
              <a:t>Dilaksanakan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000" dirty="0"/>
              <a:t>3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5496" y="2132856"/>
            <a:ext cx="8568952" cy="1227911"/>
            <a:chOff x="467544" y="1484784"/>
            <a:chExt cx="8468816" cy="1584176"/>
          </a:xfrm>
        </p:grpSpPr>
        <p:sp>
          <p:nvSpPr>
            <p:cNvPr id="5" name="Snip Diagonal Corner Rectangle 4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Snip Diagonal Corner Rectangle 33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39552" y="1337714"/>
            <a:ext cx="5139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 smtClean="0"/>
              <a:t>M</a:t>
            </a:r>
            <a:r>
              <a:rPr lang="id-ID" sz="2800" dirty="0" smtClean="0"/>
              <a:t>embuat Video Kepengurusan</a:t>
            </a:r>
            <a:endParaRPr lang="id-ID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0442" y="2269321"/>
            <a:ext cx="8059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Tujuan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Membuat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sebuah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kenang</a:t>
            </a:r>
            <a:r>
              <a:rPr lang="id-ID" sz="2000" b="1" dirty="0">
                <a:solidFill>
                  <a:schemeClr val="bg1"/>
                </a:solidFill>
              </a:rPr>
              <a:t>-</a:t>
            </a:r>
            <a:r>
              <a:rPr lang="en-US" sz="2000" b="1" dirty="0" err="1">
                <a:solidFill>
                  <a:schemeClr val="bg1"/>
                </a:solidFill>
              </a:rPr>
              <a:t>kenangan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bagi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pengurus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selama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menjabat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sebagai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pengurus</a:t>
            </a:r>
            <a:endParaRPr lang="id-ID" sz="2000" b="1" dirty="0">
              <a:solidFill>
                <a:schemeClr val="bg1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90442" y="3425225"/>
            <a:ext cx="8574046" cy="1227911"/>
            <a:chOff x="467544" y="1484784"/>
            <a:chExt cx="8468816" cy="1584176"/>
          </a:xfrm>
        </p:grpSpPr>
        <p:sp>
          <p:nvSpPr>
            <p:cNvPr id="45" name="Snip Diagonal Corner Rectangle 44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6" name="Snip Diagonal Corner Rectangle 45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45692" y="3741051"/>
            <a:ext cx="8064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Waktu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Pelaksanaan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id-ID" sz="2000" b="1" dirty="0" smtClean="0">
                <a:solidFill>
                  <a:schemeClr val="bg1"/>
                </a:solidFill>
              </a:rPr>
              <a:t>8-14 Oktober 2017</a:t>
            </a:r>
            <a:endParaRPr lang="id-ID" sz="2000" b="1" dirty="0">
              <a:solidFill>
                <a:schemeClr val="bg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1935" y="4732695"/>
            <a:ext cx="8568952" cy="1435067"/>
            <a:chOff x="467544" y="1484784"/>
            <a:chExt cx="8468816" cy="1584176"/>
          </a:xfrm>
        </p:grpSpPr>
        <p:sp>
          <p:nvSpPr>
            <p:cNvPr id="49" name="Snip Diagonal Corner Rectangle 48"/>
            <p:cNvSpPr/>
            <p:nvPr/>
          </p:nvSpPr>
          <p:spPr>
            <a:xfrm>
              <a:off x="467544" y="1484784"/>
              <a:ext cx="8316416" cy="1440160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0" name="Snip Diagonal Corner Rectangle 49"/>
            <p:cNvSpPr/>
            <p:nvPr/>
          </p:nvSpPr>
          <p:spPr>
            <a:xfrm>
              <a:off x="619944" y="1628800"/>
              <a:ext cx="8316416" cy="1440160"/>
            </a:xfrm>
            <a:prstGeom prst="snip2Diag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66881" y="4844323"/>
            <a:ext cx="80598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err="1">
                <a:solidFill>
                  <a:schemeClr val="bg1"/>
                </a:solidFill>
              </a:rPr>
              <a:t>Indikator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Keberhasilan</a:t>
            </a:r>
            <a:endParaRPr lang="id-ID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100% </a:t>
            </a:r>
            <a:r>
              <a:rPr lang="id-ID" sz="2000" b="1" dirty="0">
                <a:solidFill>
                  <a:schemeClr val="bg1"/>
                </a:solidFill>
              </a:rPr>
              <a:t>v</a:t>
            </a:r>
            <a:r>
              <a:rPr lang="en-US" sz="2000" b="1" dirty="0" err="1">
                <a:solidFill>
                  <a:schemeClr val="bg1"/>
                </a:solidFill>
              </a:rPr>
              <a:t>ideo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kepengurusan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dapat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dibuat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dan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seluruh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pengurus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mendapatkannya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sebagai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kenang</a:t>
            </a:r>
            <a:r>
              <a:rPr lang="id-ID" sz="2000" b="1" dirty="0">
                <a:solidFill>
                  <a:schemeClr val="bg1"/>
                </a:solidFill>
              </a:rPr>
              <a:t>-</a:t>
            </a:r>
            <a:r>
              <a:rPr lang="en-US" sz="2000" b="1" dirty="0" err="1">
                <a:solidFill>
                  <a:schemeClr val="bg1"/>
                </a:solidFill>
              </a:rPr>
              <a:t>kenangan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selama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kepengurusan</a:t>
            </a:r>
            <a:r>
              <a:rPr lang="id-ID" sz="2000" b="1" dirty="0" smtClean="0">
                <a:solidFill>
                  <a:schemeClr val="bg1"/>
                </a:solidFill>
              </a:rPr>
              <a:t>.</a:t>
            </a:r>
            <a:endParaRPr lang="id-ID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03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459432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 err="1">
                <a:solidFill>
                  <a:schemeClr val="bg1"/>
                </a:solidFill>
              </a:rPr>
              <a:t>Kendala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Dihadapi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997304"/>
            <a:ext cx="846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dirty="0" smtClean="0"/>
              <a:t>M</a:t>
            </a:r>
            <a:r>
              <a:rPr lang="id-ID" sz="2400" b="1" dirty="0" smtClean="0"/>
              <a:t>embuat Dokumentasi Para Wisudawan (Agustus)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d-ID" sz="2400" b="1" dirty="0" smtClean="0"/>
              <a:t>Sulit mendapatkan data wisudawan dari BAA</a:t>
            </a:r>
            <a:endParaRPr lang="id-ID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-343913" y="2053419"/>
            <a:ext cx="9668441" cy="1303458"/>
            <a:chOff x="-271905" y="584217"/>
            <a:chExt cx="9668441" cy="130345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82531" y="3727349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id-ID" sz="2400" b="1" dirty="0" smtClean="0"/>
              <a:t>Membuat Video (Tambahan)</a:t>
            </a:r>
            <a:endParaRPr lang="id-ID" sz="2400" b="1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id-ID" sz="2400" b="1" dirty="0"/>
              <a:t>Keterbatasan waktu, ketidakseusaian pengambilan video, tidak menemukan editing video berdasarkan data yang direkam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-343913" y="4476928"/>
            <a:ext cx="9668441" cy="1303458"/>
            <a:chOff x="-271905" y="584217"/>
            <a:chExt cx="9668441" cy="130345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78347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459432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en-US" b="1" dirty="0" err="1">
                <a:solidFill>
                  <a:schemeClr val="bg1"/>
                </a:solidFill>
              </a:rPr>
              <a:t>Solusi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997304"/>
            <a:ext cx="8462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dirty="0"/>
              <a:t>M</a:t>
            </a:r>
            <a:r>
              <a:rPr lang="id-ID" sz="2400" b="1" dirty="0"/>
              <a:t>embuat Dokumentasi Para Wisudawan (Agustus)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d-ID" sz="2400" b="1" dirty="0" smtClean="0"/>
              <a:t>Mecari informasi kepada teman-teman tentang abang kakak yang akan wisuda</a:t>
            </a:r>
            <a:endParaRPr lang="id-ID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-343913" y="2423891"/>
            <a:ext cx="9668441" cy="1303458"/>
            <a:chOff x="-271905" y="584217"/>
            <a:chExt cx="9668441" cy="130345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82531" y="3933056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id-ID" sz="2400" b="1" dirty="0"/>
              <a:t>Membuat Video (Tambahan</a:t>
            </a:r>
            <a:r>
              <a:rPr lang="id-ID" sz="2400" b="1" dirty="0" smtClean="0"/>
              <a:t>)</a:t>
            </a:r>
            <a:endParaRPr lang="id-ID" sz="2400" b="1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id-ID" sz="2400" b="1" dirty="0" smtClean="0"/>
              <a:t>Video tidak ditampilkan karena tidak berhasil dibuat</a:t>
            </a:r>
            <a:endParaRPr lang="id-ID" sz="2400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-343913" y="3903004"/>
            <a:ext cx="9668441" cy="1303458"/>
            <a:chOff x="-271905" y="584217"/>
            <a:chExt cx="9668441" cy="130345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5221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-155516"/>
            <a:ext cx="8462349" cy="14794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-1552435" y="-155517"/>
            <a:ext cx="3098923" cy="22355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096" y="-459432"/>
            <a:ext cx="7447384" cy="1371600"/>
          </a:xfrm>
        </p:spPr>
        <p:txBody>
          <a:bodyPr>
            <a:normAutofit/>
          </a:bodyPr>
          <a:lstStyle/>
          <a:p>
            <a:pPr lvl="0"/>
            <a:r>
              <a:rPr lang="id-ID" b="1" dirty="0">
                <a:solidFill>
                  <a:schemeClr val="bg1"/>
                </a:solidFill>
              </a:rPr>
              <a:t>Laporan Keuangan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557942"/>
            <a:ext cx="846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Pengeluaran</a:t>
            </a:r>
          </a:p>
          <a:p>
            <a:r>
              <a:rPr lang="id-ID" sz="2400" b="1" dirty="0"/>
              <a:t>Sticker </a:t>
            </a:r>
            <a:r>
              <a:rPr lang="id-ID" sz="2400" b="1" dirty="0" smtClean="0"/>
              <a:t>CD (50x2500)</a:t>
            </a:r>
            <a:r>
              <a:rPr lang="id-ID" sz="2400" b="1" dirty="0"/>
              <a:t>			Rp </a:t>
            </a:r>
            <a:r>
              <a:rPr lang="id-ID" sz="2400" b="1" dirty="0" smtClean="0"/>
              <a:t>125000</a:t>
            </a:r>
            <a:endParaRPr lang="id-ID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-2973" y="116632"/>
            <a:ext cx="821211" cy="727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-357259" y="1493496"/>
            <a:ext cx="9668441" cy="1303458"/>
            <a:chOff x="-271905" y="584217"/>
            <a:chExt cx="9668441" cy="130345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54539" y="1761246"/>
              <a:ext cx="874199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-271905" y="584217"/>
              <a:ext cx="742801" cy="1106564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 flipH="1">
              <a:off x="420612" y="1634816"/>
              <a:ext cx="252859" cy="252859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23118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Terima kasih </a:t>
            </a:r>
            <a:r>
              <a:rPr lang="id-ID" smtClean="0">
                <a:sym typeface="Wingdings" pitchFamily="2" charset="2"/>
              </a:rPr>
              <a:t>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36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97</TotalTime>
  <Words>558</Words>
  <Application>Microsoft Office PowerPoint</Application>
  <PresentationFormat>On-screen Show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Essential</vt:lpstr>
      <vt:lpstr>PowerPoint Presentation</vt:lpstr>
      <vt:lpstr>Deskripsi Kerja</vt:lpstr>
      <vt:lpstr>Program Kerja yang Telah Dilaksanakan</vt:lpstr>
      <vt:lpstr>Program Kerja yang Telah Dilaksanakan</vt:lpstr>
      <vt:lpstr>Program Kerja yang tidak Dilaksanakan</vt:lpstr>
      <vt:lpstr>Program Kerja yang tidak Dilaksanakan</vt:lpstr>
      <vt:lpstr>Program Kerja yang Akan Dilaksanakan</vt:lpstr>
      <vt:lpstr>Program Kerja yang Akan Dilaksanakan</vt:lpstr>
      <vt:lpstr>Program Kerja yang Akan Dilaksanakan</vt:lpstr>
      <vt:lpstr>Kendala yang Dihadapi</vt:lpstr>
      <vt:lpstr>Solusi</vt:lpstr>
      <vt:lpstr>Laporan Keuangan</vt:lpstr>
      <vt:lpstr>Terima kasih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</cp:revision>
  <dcterms:created xsi:type="dcterms:W3CDTF">2017-04-21T15:58:51Z</dcterms:created>
  <dcterms:modified xsi:type="dcterms:W3CDTF">2017-09-30T02:44:50Z</dcterms:modified>
</cp:coreProperties>
</file>