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8" autoAdjust="0"/>
    <p:restoredTop sz="94660"/>
  </p:normalViewPr>
  <p:slideViewPr>
    <p:cSldViewPr snapToGrid="0">
      <p:cViewPr varScale="1">
        <p:scale>
          <a:sx n="72" d="100"/>
          <a:sy n="72" d="100"/>
        </p:scale>
        <p:origin x="6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9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9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4858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9/30/2017</a:t>
            </a:fld>
            <a:endParaRPr lang="en-US" dirty="0"/>
          </a:p>
        </p:txBody>
      </p:sp>
      <p:sp>
        <p:nvSpPr>
          <p:cNvPr id="104858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8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5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9/30/2017</a:t>
            </a:fld>
            <a:endParaRPr lang="en-US" dirty="0"/>
          </a:p>
        </p:txBody>
      </p:sp>
      <p:sp>
        <p:nvSpPr>
          <p:cNvPr id="104865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75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7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9/30/2017</a:t>
            </a:fld>
            <a:endParaRPr lang="en-US" dirty="0"/>
          </a:p>
        </p:txBody>
      </p:sp>
      <p:sp>
        <p:nvSpPr>
          <p:cNvPr id="104867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45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46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47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9/30/2017</a:t>
            </a:fld>
            <a:endParaRPr lang="en-US" dirty="0"/>
          </a:p>
        </p:txBody>
      </p:sp>
      <p:sp>
        <p:nvSpPr>
          <p:cNvPr id="1048648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588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589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59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59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9/30/2017</a:t>
            </a:fld>
            <a:endParaRPr lang="en-US" dirty="0"/>
          </a:p>
        </p:txBody>
      </p:sp>
      <p:sp>
        <p:nvSpPr>
          <p:cNvPr id="104859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48594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5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9/30/2017</a:t>
            </a:fld>
            <a:endParaRPr lang="en-US" dirty="0"/>
          </a:p>
        </p:txBody>
      </p:sp>
      <p:sp>
        <p:nvSpPr>
          <p:cNvPr id="104865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9/30/2017</a:t>
            </a:fld>
            <a:endParaRPr lang="en-US" dirty="0"/>
          </a:p>
        </p:txBody>
      </p:sp>
      <p:sp>
        <p:nvSpPr>
          <p:cNvPr id="104866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85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86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87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88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9/30/2017</a:t>
            </a:fld>
            <a:endParaRPr lang="en-US" dirty="0"/>
          </a:p>
        </p:txBody>
      </p:sp>
      <p:sp>
        <p:nvSpPr>
          <p:cNvPr id="1048689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690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68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69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4867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71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9/30/2017</a:t>
            </a:fld>
            <a:endParaRPr lang="en-US" dirty="0"/>
          </a:p>
        </p:txBody>
      </p:sp>
      <p:sp>
        <p:nvSpPr>
          <p:cNvPr id="104867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673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8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8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9/30/2017</a:t>
            </a:fld>
            <a:endParaRPr lang="en-US" dirty="0"/>
          </a:p>
        </p:txBody>
      </p:sp>
      <p:sp>
        <p:nvSpPr>
          <p:cNvPr id="104868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6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6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9/30/2017</a:t>
            </a:fld>
            <a:endParaRPr lang="en-US" dirty="0"/>
          </a:p>
        </p:txBody>
      </p:sp>
      <p:sp>
        <p:nvSpPr>
          <p:cNvPr id="104866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9/30/2017</a:t>
            </a:fld>
            <a:endParaRPr lang="en-US" dirty="0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1600200" y="2220686"/>
            <a:ext cx="8991600" cy="1811978"/>
          </a:xfrm>
        </p:spPr>
        <p:txBody>
          <a:bodyPr>
            <a:normAutofit/>
          </a:bodyPr>
          <a:lstStyle/>
          <a:p>
            <a:r>
              <a:rPr lang="id-ID" b="1" dirty="0"/>
              <a:t>Program kerja yang telah terlaksana</a:t>
            </a:r>
            <a:endParaRPr lang="id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Content Placeholder 2"/>
          <p:cNvSpPr>
            <a:spLocks noGrp="1"/>
          </p:cNvSpPr>
          <p:nvPr>
            <p:ph sz="half" idx="2"/>
          </p:nvPr>
        </p:nvSpPr>
        <p:spPr>
          <a:xfrm>
            <a:off x="300446" y="1260983"/>
            <a:ext cx="5891348" cy="5227102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Tujuan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Membantu sie Perpus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pembuatan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buletin.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Waktu Pelaksanaan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Desember, februari dan september</a:t>
            </a:r>
          </a:p>
          <a:p>
            <a:pPr lvl="0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Penanggung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Riva Silvia Nababan</a:t>
            </a:r>
          </a:p>
          <a:p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Indikator Keberhasilan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100 % Sie Literatur dapat membantu sie perpus dalam pembuatan buletin Natal dan Valentine .</a:t>
            </a:r>
          </a:p>
          <a:p>
            <a:pPr lvl="0"/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Content Placeholder 3"/>
          <p:cNvSpPr>
            <a:spLocks noGrp="1"/>
          </p:cNvSpPr>
          <p:nvPr>
            <p:ph sz="quarter" idx="4"/>
          </p:nvPr>
        </p:nvSpPr>
        <p:spPr>
          <a:xfrm>
            <a:off x="6191794" y="1606731"/>
            <a:ext cx="5812972" cy="5068389"/>
          </a:xfrm>
        </p:spPr>
        <p:txBody>
          <a:bodyPr>
            <a:noAutofit/>
          </a:bodyPr>
          <a:lstStyle/>
          <a:p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b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Berhasil</a:t>
            </a:r>
          </a:p>
          <a:p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dan solusi</a:t>
            </a:r>
            <a:b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: Sie Literatur dan Sie Perpustakaan kurang berkordinasi sehingga pembuatan Buletin Mendadak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Solusi  : Saling mengingatkan dan berkordinasi.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7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8194728" cy="1188720"/>
          </a:xfrm>
        </p:spPr>
        <p:txBody>
          <a:bodyPr>
            <a:normAutofit fontScale="90000"/>
          </a:bodyPr>
          <a:lstStyle/>
          <a:p>
            <a:r>
              <a:rPr lang="id-ID" b="1" dirty="0"/>
              <a:t> Membantu sie Perpus dalam pembuatan buletin Natal </a:t>
            </a:r>
            <a:r>
              <a:rPr lang="en-US" altLang="id-ID" b="1" dirty="0"/>
              <a:t>valentine dan ulang tahun pmk</a:t>
            </a:r>
            <a:endParaRPr lang="id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Content Placeholder 2"/>
          <p:cNvSpPr>
            <a:spLocks noGrp="1"/>
          </p:cNvSpPr>
          <p:nvPr>
            <p:ph sz="half" idx="2"/>
          </p:nvPr>
        </p:nvSpPr>
        <p:spPr>
          <a:xfrm>
            <a:off x="104503" y="1448018"/>
            <a:ext cx="5891348" cy="5068389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Tujuan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Menyambut anggota baru dan mengajak anggota sebelumnya untuk ikut merangkul anggota baru </a:t>
            </a:r>
          </a:p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November 2016 </a:t>
            </a:r>
          </a:p>
          <a:p>
            <a:pPr lvl="0"/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Penanggung Jawab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 Literatur</a:t>
            </a:r>
          </a:p>
          <a:p>
            <a:pPr lvl="0"/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Berhasil</a:t>
            </a:r>
          </a:p>
          <a:p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Content Placeholder 3"/>
          <p:cNvSpPr>
            <a:spLocks noGrp="1"/>
          </p:cNvSpPr>
          <p:nvPr>
            <p:ph sz="quarter" idx="4"/>
          </p:nvPr>
        </p:nvSpPr>
        <p:spPr>
          <a:xfrm>
            <a:off x="6191794" y="1606731"/>
            <a:ext cx="5812972" cy="5068389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Indikator Keberhasilan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House dihadiri oleh Tim,anggota Sie Literatur dan jemaat Pmk. (Total hadir 12)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dan solusi</a:t>
            </a:r>
            <a:b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:  Kurangnnya perencanaan dan persiapan rangkaian acara Open House Sie Literatur.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Solusi  : Melakukan perencanaan yang matang dan persiapan yang maksimal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/>
          <a:lstStyle/>
          <a:p>
            <a:r>
              <a:rPr lang="id-ID" b="1" dirty="0"/>
              <a:t> </a:t>
            </a:r>
            <a:r>
              <a:rPr lang="en-US" b="1" dirty="0"/>
              <a:t>Open House</a:t>
            </a:r>
            <a:r>
              <a:rPr lang="id-ID" b="1" dirty="0"/>
              <a:t> Literatur</a:t>
            </a:r>
            <a:endParaRPr lang="id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Content Placeholder 2"/>
          <p:cNvSpPr>
            <a:spLocks noGrp="1"/>
          </p:cNvSpPr>
          <p:nvPr>
            <p:ph sz="half" idx="2"/>
          </p:nvPr>
        </p:nvSpPr>
        <p:spPr>
          <a:xfrm>
            <a:off x="87086" y="1082258"/>
            <a:ext cx="5760720" cy="4129822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Membantu Meningkatkan pertumbuhan rohani jemaat PMK. </a:t>
            </a:r>
          </a:p>
          <a:p>
            <a:pPr lvl="0"/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Waktu Pelaksanaan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Januari 2017( Jumatan)  dan </a:t>
            </a:r>
            <a:r>
              <a:rPr lang="en-US" alt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ulang tahun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Penanggung Jawab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 Literatur </a:t>
            </a:r>
          </a:p>
          <a:p>
            <a:pPr lvl="0"/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Indikator Keberhasilan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Pelaksanaan tepat pada waktunya dan jemaat PMK merespon dengan baik</a:t>
            </a:r>
          </a:p>
        </p:txBody>
      </p:sp>
      <p:sp>
        <p:nvSpPr>
          <p:cNvPr id="1048602" name="Content Placeholder 3"/>
          <p:cNvSpPr>
            <a:spLocks noGrp="1"/>
          </p:cNvSpPr>
          <p:nvPr>
            <p:ph sz="quarter" idx="4"/>
          </p:nvPr>
        </p:nvSpPr>
        <p:spPr>
          <a:xfrm>
            <a:off x="6191794" y="1606731"/>
            <a:ext cx="5812972" cy="5068389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Pencapaian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Berhasil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dan solusi</a:t>
            </a:r>
            <a:b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: Pembuatan Surat Literatur Mendadak.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Solusi  : Saling mengingatkan dan berkordinasi.</a:t>
            </a:r>
          </a:p>
        </p:txBody>
      </p:sp>
      <p:sp>
        <p:nvSpPr>
          <p:cNvPr id="1048603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/>
          <a:lstStyle/>
          <a:p>
            <a:r>
              <a:rPr lang="id-ID" b="1" dirty="0"/>
              <a:t> Penerbitan Surat Literatur</a:t>
            </a:r>
            <a:endParaRPr lang="id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Content Placeholder 2"/>
          <p:cNvSpPr>
            <a:spLocks noGrp="1"/>
          </p:cNvSpPr>
          <p:nvPr>
            <p:ph sz="half" idx="2"/>
          </p:nvPr>
        </p:nvSpPr>
        <p:spPr>
          <a:xfrm>
            <a:off x="117567" y="1018309"/>
            <a:ext cx="5878284" cy="5839691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Tujuan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Membantu Sie Pubdok dalam pengerjaan warta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Waktu pelaksanaan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Setiap minggu dengan deadline pengiriman konten pada hari Rabu pukul 10:00 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Penanggung jawab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Riva dan Lisa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Indikator keberhasilan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100 % Jobdesc Literatur telah terpenuhi</a:t>
            </a:r>
          </a:p>
        </p:txBody>
      </p:sp>
      <p:sp>
        <p:nvSpPr>
          <p:cNvPr id="1048605" name="Content Placeholder 3"/>
          <p:cNvSpPr>
            <a:spLocks noGrp="1"/>
          </p:cNvSpPr>
          <p:nvPr>
            <p:ph sz="quarter" idx="4"/>
          </p:nvPr>
        </p:nvSpPr>
        <p:spPr>
          <a:xfrm>
            <a:off x="6191794" y="1606731"/>
            <a:ext cx="5812972" cy="5068389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Pencapaian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Berhasil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dan solusi</a:t>
            </a:r>
            <a:b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: Pembuatan konten kadang mendadak dan lupa mengirim ke Pubdok.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Solusi  : Saling mengingatkan dan berkordinasi.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>
            <a:normAutofit fontScale="90000"/>
          </a:bodyPr>
          <a:lstStyle/>
          <a:p>
            <a:pPr lvl="0"/>
            <a:r>
              <a:rPr lang="id-ID" b="1" dirty="0"/>
              <a:t>Membantu sie pubdok dalam pembuatan warta</a:t>
            </a:r>
            <a:br>
              <a:rPr lang="id-ID" dirty="0"/>
            </a:br>
            <a:endParaRPr lang="id-ID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Content Placeholder 2"/>
          <p:cNvSpPr>
            <a:spLocks noGrp="1"/>
          </p:cNvSpPr>
          <p:nvPr>
            <p:ph sz="half" idx="2"/>
          </p:nvPr>
        </p:nvSpPr>
        <p:spPr>
          <a:xfrm>
            <a:off x="117567" y="1332411"/>
            <a:ext cx="5878284" cy="5525589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Tujuan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Membantu meningkatkan pertumbuhan rohani jemaat PMK 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Waktu Pelaksanaan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Renungan dibuat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kali dalam 1 minggu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Penanggung jawab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 literatur </a:t>
            </a:r>
          </a:p>
          <a:p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Indikator Keberhasilan 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Renungan diterbitkan sekali dalam minggu.</a:t>
            </a:r>
          </a:p>
          <a:p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8" name="Content Placeholder 3"/>
          <p:cNvSpPr>
            <a:spLocks noGrp="1"/>
          </p:cNvSpPr>
          <p:nvPr>
            <p:ph sz="quarter" idx="4"/>
          </p:nvPr>
        </p:nvSpPr>
        <p:spPr>
          <a:xfrm>
            <a:off x="6191794" y="1606731"/>
            <a:ext cx="5812972" cy="5068389"/>
          </a:xfrm>
        </p:spPr>
        <p:txBody>
          <a:bodyPr>
            <a:noAutofit/>
          </a:bodyPr>
          <a:lstStyle/>
          <a:p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Pencapaian </a:t>
            </a:r>
            <a:b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Tidak berhasil karna Renungan diterbitkan bukan sekali dalam minggu. 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dan solusi</a:t>
            </a:r>
            <a:b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: Lupa membuat dan  menerbitkan renungan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Solusi  : Saling mengingatkan.</a:t>
            </a:r>
          </a:p>
          <a:p>
            <a:pPr lvl="0"/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</a:t>
            </a:r>
            <a:r>
              <a:rPr lang="id-ID" b="1" dirty="0"/>
              <a:t>enungan melalui </a:t>
            </a:r>
            <a:r>
              <a:rPr lang="en-US" b="1" dirty="0"/>
              <a:t>social media (line)</a:t>
            </a:r>
            <a:br>
              <a:rPr lang="id-ID" dirty="0"/>
            </a:br>
            <a:endParaRPr lang="id-ID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Content Placeholder 2"/>
          <p:cNvSpPr>
            <a:spLocks noGrp="1"/>
          </p:cNvSpPr>
          <p:nvPr>
            <p:ph sz="half" idx="2"/>
          </p:nvPr>
        </p:nvSpPr>
        <p:spPr>
          <a:xfrm>
            <a:off x="117567" y="1737360"/>
            <a:ext cx="5878284" cy="5120640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Tujuan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Membuat list inventaris literatur supaya terjaga dengan baik. </a:t>
            </a:r>
          </a:p>
          <a:p>
            <a:pPr lvl="0"/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Waktu Pelaksanaan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kali dalam 1 bulan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Penanggung jawab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 literatur </a:t>
            </a:r>
          </a:p>
          <a:p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Indikator Keberhasilan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Mengetahui inventaris literatur dan Inventaris terjaga dengan baik</a:t>
            </a:r>
          </a:p>
        </p:txBody>
      </p:sp>
      <p:sp>
        <p:nvSpPr>
          <p:cNvPr id="1048611" name="Content Placeholder 3"/>
          <p:cNvSpPr>
            <a:spLocks noGrp="1"/>
          </p:cNvSpPr>
          <p:nvPr>
            <p:ph sz="quarter" idx="4"/>
          </p:nvPr>
        </p:nvSpPr>
        <p:spPr>
          <a:xfrm>
            <a:off x="6191794" y="1606731"/>
            <a:ext cx="5812972" cy="5068389"/>
          </a:xfrm>
        </p:spPr>
        <p:txBody>
          <a:bodyPr>
            <a:noAutofit/>
          </a:bodyPr>
          <a:lstStyle/>
          <a:p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Pencapaian </a:t>
            </a:r>
            <a:b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Berhasil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dan solusi</a:t>
            </a:r>
            <a:b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: Kadang Lupa melist inventaris dalam satu bulan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Solusi  : Saling mengingatkan.</a:t>
            </a:r>
          </a:p>
        </p:txBody>
      </p:sp>
      <p:sp>
        <p:nvSpPr>
          <p:cNvPr id="1048612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>
            <a:normAutofit/>
          </a:bodyPr>
          <a:lstStyle/>
          <a:p>
            <a:pPr lvl="0"/>
            <a:r>
              <a:rPr lang="id-ID" b="1" dirty="0"/>
              <a:t>List Inventaris Literatur</a:t>
            </a:r>
            <a:br>
              <a:rPr lang="id-ID" dirty="0"/>
            </a:br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Content Placeholder 2"/>
          <p:cNvSpPr>
            <a:spLocks noGrp="1"/>
          </p:cNvSpPr>
          <p:nvPr>
            <p:ph sz="half" idx="2"/>
          </p:nvPr>
        </p:nvSpPr>
        <p:spPr>
          <a:xfrm>
            <a:off x="940526" y="1497496"/>
            <a:ext cx="4913158" cy="5221355"/>
          </a:xfrm>
        </p:spPr>
        <p:txBody>
          <a:bodyPr>
            <a:noAutofit/>
          </a:bodyPr>
          <a:lstStyle/>
          <a:p>
            <a:pPr lvl="0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Tujuan </a:t>
            </a: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Mempersiapkan anggota Literatur untuk mengetahui dasar-dasar jurnalistik dan cara PA yang baik </a:t>
            </a:r>
          </a:p>
          <a:p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April 2017</a:t>
            </a:r>
          </a:p>
          <a:p>
            <a:pPr lvl="0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Penanggung Jawab </a:t>
            </a: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Riva silvia Nababan</a:t>
            </a:r>
          </a:p>
          <a:p>
            <a:pPr lvl="0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Indikator Keberhasilan </a:t>
            </a:r>
            <a:b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 Literatur mengadakan PA bersama sie KK dan pelatihan  jurnalistik.</a:t>
            </a:r>
            <a:endParaRPr lang="id-ID" sz="2400" dirty="0"/>
          </a:p>
        </p:txBody>
      </p:sp>
      <p:sp>
        <p:nvSpPr>
          <p:cNvPr id="1048614" name="Content Placeholder 3"/>
          <p:cNvSpPr>
            <a:spLocks noGrp="1"/>
          </p:cNvSpPr>
          <p:nvPr>
            <p:ph sz="quarter" idx="4"/>
          </p:nvPr>
        </p:nvSpPr>
        <p:spPr>
          <a:xfrm>
            <a:off x="6191794" y="1497497"/>
            <a:ext cx="4400006" cy="4242530"/>
          </a:xfrm>
        </p:spPr>
        <p:txBody>
          <a:bodyPr>
            <a:noAutofit/>
          </a:bodyPr>
          <a:lstStyle/>
          <a:p>
            <a:r>
              <a:rPr lang="id-ID" sz="2400" b="1" dirty="0"/>
              <a:t>Pencapaian</a:t>
            </a:r>
          </a:p>
          <a:p>
            <a:pPr marL="0" indent="0">
              <a:buNone/>
            </a:pPr>
            <a:r>
              <a:rPr lang="id-ID" sz="2400" dirty="0"/>
              <a:t>50% Berhasil ( 50% blm tercapai untuk pelatihan urnalistik)</a:t>
            </a:r>
          </a:p>
          <a:p>
            <a:r>
              <a:rPr lang="id-ID" sz="2400" b="1" dirty="0"/>
              <a:t>Kendala dan Solusi</a:t>
            </a:r>
            <a:br>
              <a:rPr lang="id-ID" sz="2400" b="1" dirty="0"/>
            </a:br>
            <a:r>
              <a:rPr lang="id-ID" sz="2400" dirty="0"/>
              <a:t>Kendala : Waktu pelatihan yang medadak </a:t>
            </a:r>
            <a:br>
              <a:rPr lang="id-ID" sz="2400" dirty="0"/>
            </a:br>
            <a:r>
              <a:rPr lang="id-ID" sz="2400" dirty="0"/>
              <a:t>Solusi : Menentukan dan merencanakan </a:t>
            </a: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id-ID" sz="2400" dirty="0"/>
              <a:t>adwal pelatihan dar.i </a:t>
            </a: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id-ID" sz="2400" dirty="0"/>
              <a:t>auh-</a:t>
            </a: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jauh hari</a:t>
            </a:r>
            <a:endParaRPr lang="id-ID" sz="2400" b="1" dirty="0"/>
          </a:p>
        </p:txBody>
      </p:sp>
      <p:sp>
        <p:nvSpPr>
          <p:cNvPr id="1048615" name="Title 5"/>
          <p:cNvSpPr>
            <a:spLocks noGrp="1"/>
          </p:cNvSpPr>
          <p:nvPr>
            <p:ph type="title"/>
          </p:nvPr>
        </p:nvSpPr>
        <p:spPr>
          <a:xfrm>
            <a:off x="2234164" y="197061"/>
            <a:ext cx="7729728" cy="1188720"/>
          </a:xfrm>
        </p:spPr>
        <p:txBody>
          <a:bodyPr/>
          <a:lstStyle/>
          <a:p>
            <a:r>
              <a:rPr lang="id-ID" dirty="0"/>
              <a:t>Pelatihan PA dan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dirty="0">
                <a:cs typeface="Times New Roman" panose="02020603050405020304" pitchFamily="18" charset="0"/>
              </a:rPr>
              <a:t>jurnalistik </a:t>
            </a:r>
            <a:endParaRPr lang="id-ID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Content Placeholder 2"/>
          <p:cNvSpPr>
            <a:spLocks noGrp="1"/>
          </p:cNvSpPr>
          <p:nvPr>
            <p:ph sz="half" idx="2"/>
          </p:nvPr>
        </p:nvSpPr>
        <p:spPr>
          <a:xfrm>
            <a:off x="522514" y="1424543"/>
            <a:ext cx="5331170" cy="5824396"/>
          </a:xfrm>
        </p:spPr>
        <p:txBody>
          <a:bodyPr>
            <a:noAutofit/>
          </a:bodyPr>
          <a:lstStyle/>
          <a:p>
            <a:pPr lvl="0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Tujuan  </a:t>
            </a: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Membagikan pengetahauan serta motivasi bagi pembaca. </a:t>
            </a:r>
          </a:p>
          <a:p>
            <a:pPr lvl="0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Waktu Pelaksanaan </a:t>
            </a: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Pembuatan dan penempelan Mading (Februari,April dan Agustus)</a:t>
            </a:r>
          </a:p>
          <a:p>
            <a:pPr lvl="0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Penanggung Jawab </a:t>
            </a: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Lisa</a:t>
            </a:r>
          </a:p>
          <a:p>
            <a:endParaRPr lang="id-ID" sz="2400" dirty="0"/>
          </a:p>
        </p:txBody>
      </p:sp>
      <p:sp>
        <p:nvSpPr>
          <p:cNvPr id="1048617" name="Content Placeholder 3"/>
          <p:cNvSpPr>
            <a:spLocks noGrp="1"/>
          </p:cNvSpPr>
          <p:nvPr>
            <p:ph sz="quarter" idx="4"/>
          </p:nvPr>
        </p:nvSpPr>
        <p:spPr>
          <a:xfrm>
            <a:off x="6061166" y="235822"/>
            <a:ext cx="4530634" cy="343414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id-ID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d-ID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ndikator Keberhasilan </a:t>
            </a:r>
            <a:endParaRPr lang="id-ID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Majalah dinding dapat diterbitkan tepat waktu (minimal pada minggu kedua/ketiga), dan merupakan ide dan karya orisinil tim Literatur </a:t>
            </a:r>
            <a:endParaRPr lang="en-US" sz="2200" b="1" dirty="0"/>
          </a:p>
          <a:p>
            <a:r>
              <a:rPr lang="id-ID" sz="2200" b="1" dirty="0"/>
              <a:t>Pencapaian </a:t>
            </a:r>
            <a:br>
              <a:rPr lang="id-ID" sz="2200" dirty="0"/>
            </a:br>
            <a:r>
              <a:rPr lang="id-ID" sz="2200" dirty="0"/>
              <a:t>Berhasil dan Penerbitan tepat waktu.</a:t>
            </a:r>
          </a:p>
          <a:p>
            <a:r>
              <a:rPr lang="id-ID" sz="2200" b="1" dirty="0"/>
              <a:t>Kendala dan Solusi</a:t>
            </a:r>
            <a:br>
              <a:rPr lang="id-ID" sz="2200" dirty="0"/>
            </a:br>
            <a:r>
              <a:rPr lang="id-ID" sz="2200" dirty="0"/>
              <a:t>Kendala : Kurangnya Persiapan dalam pembuatan mading sehingga konten sedikit</a:t>
            </a:r>
            <a:br>
              <a:rPr lang="id-ID" sz="2200" dirty="0"/>
            </a:br>
            <a:r>
              <a:rPr lang="id-ID" sz="2200" dirty="0"/>
              <a:t>Solusi : Merencanakan konten-konten apa saa yang akan di muat di mading</a:t>
            </a:r>
          </a:p>
        </p:txBody>
      </p:sp>
      <p:sp>
        <p:nvSpPr>
          <p:cNvPr id="1048618" name="Title 5"/>
          <p:cNvSpPr>
            <a:spLocks noGrp="1"/>
          </p:cNvSpPr>
          <p:nvPr>
            <p:ph type="title"/>
          </p:nvPr>
        </p:nvSpPr>
        <p:spPr>
          <a:xfrm>
            <a:off x="2196302" y="235822"/>
            <a:ext cx="7729728" cy="917117"/>
          </a:xfrm>
        </p:spPr>
        <p:txBody>
          <a:bodyPr>
            <a:normAutofit fontScale="90000"/>
          </a:bodyPr>
          <a:lstStyle/>
          <a:p>
            <a:r>
              <a:rPr lang="id-ID" dirty="0"/>
              <a:t>Pembuatan Mading Februari </a:t>
            </a:r>
            <a:r>
              <a:rPr lang="en-US" altLang="id-ID" dirty="0"/>
              <a:t>april dan agustus</a:t>
            </a:r>
            <a:endParaRPr lang="id-ID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Content Placeholder 2"/>
          <p:cNvSpPr>
            <a:spLocks noGrp="1"/>
          </p:cNvSpPr>
          <p:nvPr>
            <p:ph sz="half" idx="2"/>
          </p:nvPr>
        </p:nvSpPr>
        <p:spPr>
          <a:xfrm>
            <a:off x="182881" y="1580605"/>
            <a:ext cx="5878284" cy="5120640"/>
          </a:xfrm>
        </p:spPr>
        <p:txBody>
          <a:bodyPr>
            <a:noAutofit/>
          </a:bodyPr>
          <a:lstStyle/>
          <a:p>
            <a:pPr lvl="0"/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id-ID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id-ID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Meningkatkan minat jemaat PMK untuk mau berbagi melalui tulisan ataupun artikel </a:t>
            </a:r>
          </a:p>
          <a:p>
            <a:pPr lvl="0"/>
            <a:r>
              <a:rPr lang="id-ID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Waktu Pelaksanaan </a:t>
            </a:r>
            <a:endParaRPr lang="id-ID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Pengumuman Rutin)</a:t>
            </a:r>
          </a:p>
          <a:p>
            <a:pPr lvl="0"/>
            <a:r>
              <a:rPr lang="id-ID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d-ID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enanggung jawab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Lisa</a:t>
            </a:r>
          </a:p>
          <a:p>
            <a:pPr lvl="0"/>
            <a:r>
              <a:rPr lang="id-ID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Indikator Keberhasilan </a:t>
            </a:r>
            <a:endParaRPr lang="id-ID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Jemaat PMK mau berpartisipasi untuk sharing. </a:t>
            </a:r>
          </a:p>
          <a:p>
            <a:pPr lvl="0"/>
            <a:endParaRPr lang="id-ID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0" name="Content Placeholder 3"/>
          <p:cNvSpPr>
            <a:spLocks noGrp="1"/>
          </p:cNvSpPr>
          <p:nvPr>
            <p:ph sz="quarter" idx="4"/>
          </p:nvPr>
        </p:nvSpPr>
        <p:spPr>
          <a:xfrm>
            <a:off x="6191794" y="1606731"/>
            <a:ext cx="5812972" cy="5068389"/>
          </a:xfrm>
        </p:spPr>
        <p:txBody>
          <a:bodyPr>
            <a:noAutofit/>
          </a:bodyPr>
          <a:lstStyle/>
          <a:p>
            <a:r>
              <a:rPr lang="id-ID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Pencapaian </a:t>
            </a:r>
            <a:br>
              <a:rPr lang="id-ID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Belum berhasil karna sharing artikel masih di lakukan sekali dan kurangnya kemauan jemaat untuk sharing.</a:t>
            </a:r>
          </a:p>
          <a:p>
            <a:r>
              <a:rPr lang="id-ID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dan Solusi </a:t>
            </a:r>
            <a:br>
              <a:rPr lang="id-ID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: Kurangnya pengumuman </a:t>
            </a:r>
            <a:br>
              <a:rPr lang="id-ID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Solusi    : Pengumuman akan dilakukan rutin</a:t>
            </a:r>
          </a:p>
        </p:txBody>
      </p:sp>
      <p:sp>
        <p:nvSpPr>
          <p:cNvPr id="1048621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>
            <a:normAutofit fontScale="90000"/>
          </a:bodyPr>
          <a:lstStyle/>
          <a:p>
            <a:pPr lvl="0"/>
            <a:r>
              <a:rPr lang="id-ID" b="1" dirty="0"/>
              <a:t>Memberikan kesempatan kepada jemaat untuk sharing artikel</a:t>
            </a:r>
            <a:endParaRPr lang="id-ID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Content Placeholder 2"/>
          <p:cNvSpPr>
            <a:spLocks noGrp="1"/>
          </p:cNvSpPr>
          <p:nvPr>
            <p:ph sz="half" idx="2"/>
          </p:nvPr>
        </p:nvSpPr>
        <p:spPr>
          <a:xfrm>
            <a:off x="613198" y="1384786"/>
            <a:ext cx="5187478" cy="3426593"/>
          </a:xfrm>
        </p:spPr>
        <p:txBody>
          <a:bodyPr>
            <a:noAutofit/>
          </a:bodyPr>
          <a:lstStyle/>
          <a:p>
            <a:pPr lvl="0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Tujuan </a:t>
            </a: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Menyemangati dan saling berbagi antara saudara beriman, dan tetap menjalin kasih dengan orang-orang diluar kampus.</a:t>
            </a:r>
          </a:p>
          <a:p>
            <a:pPr lvl="0"/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April 2017</a:t>
            </a:r>
          </a:p>
          <a:p>
            <a:pPr lvl="0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Penanggung Jawab </a:t>
            </a: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Riva silvia Nababan</a:t>
            </a:r>
          </a:p>
          <a:p>
            <a:pPr lvl="0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Indikator Keberhasilan 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Dapat melakukan Kunjungan kasih dalam kepengurusan PMK</a:t>
            </a:r>
          </a:p>
          <a:p>
            <a:pPr lvl="0"/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d-ID" sz="2400" dirty="0"/>
          </a:p>
        </p:txBody>
      </p:sp>
      <p:sp>
        <p:nvSpPr>
          <p:cNvPr id="1048623" name="Content Placeholder 3"/>
          <p:cNvSpPr>
            <a:spLocks noGrp="1"/>
          </p:cNvSpPr>
          <p:nvPr>
            <p:ph sz="quarter" idx="4"/>
          </p:nvPr>
        </p:nvSpPr>
        <p:spPr>
          <a:xfrm>
            <a:off x="6061166" y="1384786"/>
            <a:ext cx="4530634" cy="3426593"/>
          </a:xfrm>
        </p:spPr>
        <p:txBody>
          <a:bodyPr>
            <a:noAutofit/>
          </a:bodyPr>
          <a:lstStyle/>
          <a:p>
            <a:r>
              <a:rPr lang="id-ID" sz="2400" b="1" dirty="0"/>
              <a:t>Pencapaian </a:t>
            </a:r>
            <a:br>
              <a:rPr lang="id-ID" sz="2400" dirty="0"/>
            </a:br>
            <a:r>
              <a:rPr lang="id-ID" sz="2400" dirty="0"/>
              <a:t>Berhasil. Sie Literatur sudah mengadakan </a:t>
            </a: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Kunjungan kasih bersama PMK EBK ke Panti Asuhan Pengharapan Baru Lembang</a:t>
            </a:r>
          </a:p>
          <a:p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dan solusi</a:t>
            </a:r>
            <a:b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: Kunungan kasih yang mendadak karna konfirmasi dari Pihak Panti 2 hari sebelum hari yang ditentukan.</a:t>
            </a:r>
          </a:p>
          <a:p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Solusi : Berkordinas dengan ME masalaha waktu dan follow-up masalah tanggal ke pihak Panti.</a:t>
            </a:r>
            <a:endParaRPr lang="id-ID" sz="2400" dirty="0"/>
          </a:p>
        </p:txBody>
      </p:sp>
      <p:sp>
        <p:nvSpPr>
          <p:cNvPr id="1048624" name="Title 5"/>
          <p:cNvSpPr>
            <a:spLocks noGrp="1"/>
          </p:cNvSpPr>
          <p:nvPr>
            <p:ph type="title"/>
          </p:nvPr>
        </p:nvSpPr>
        <p:spPr>
          <a:xfrm>
            <a:off x="2196302" y="196066"/>
            <a:ext cx="7729728" cy="1188720"/>
          </a:xfrm>
        </p:spPr>
        <p:txBody>
          <a:bodyPr/>
          <a:lstStyle/>
          <a:p>
            <a:r>
              <a:rPr lang="id-ID" dirty="0"/>
              <a:t>KUN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id-ID" dirty="0"/>
              <a:t>UNGAN KASIH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ctrTitle"/>
          </p:nvPr>
        </p:nvSpPr>
        <p:spPr>
          <a:xfrm>
            <a:off x="1600200" y="2220686"/>
            <a:ext cx="8991600" cy="1811978"/>
          </a:xfrm>
        </p:spPr>
        <p:txBody>
          <a:bodyPr>
            <a:normAutofit/>
          </a:bodyPr>
          <a:lstStyle/>
          <a:p>
            <a:r>
              <a:rPr lang="id-ID" b="1" dirty="0"/>
              <a:t>Program kerja yang sedang dilaksanakan</a:t>
            </a:r>
            <a:endParaRPr lang="id-ID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Content Placeholder 2"/>
          <p:cNvSpPr>
            <a:spLocks noGrp="1"/>
          </p:cNvSpPr>
          <p:nvPr>
            <p:ph sz="half" idx="2"/>
          </p:nvPr>
        </p:nvSpPr>
        <p:spPr>
          <a:xfrm>
            <a:off x="117566" y="1737360"/>
            <a:ext cx="11834947" cy="5120640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Tujuan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Membantu sie pubdok dalam pengerjaan warta terutama di bagian artikel maupun renungan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Waktu pelaksanaan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Setiap minggu dengan deadline pengiriman konten pada hari Rabu pukul 10:00 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Penanggung jawab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Riva dan Lisa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Indikator keberhasilan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100 % Jobdesc Literatur dapat dipenuhi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>
            <a:normAutofit/>
          </a:bodyPr>
          <a:lstStyle/>
          <a:p>
            <a:r>
              <a:rPr lang="id-ID" b="1" dirty="0"/>
              <a:t>Membantu sie pubdok dalam pembuatan warta</a:t>
            </a:r>
            <a:endParaRPr lang="id-ID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Content Placeholder 2"/>
          <p:cNvSpPr>
            <a:spLocks noGrp="1"/>
          </p:cNvSpPr>
          <p:nvPr>
            <p:ph sz="half" idx="2"/>
          </p:nvPr>
        </p:nvSpPr>
        <p:spPr>
          <a:xfrm>
            <a:off x="117566" y="1737360"/>
            <a:ext cx="11834947" cy="5120640"/>
          </a:xfrm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Meningkatkan minat jemaat PMK untuk mau berbagi melalui tulisan ataupun artikel 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Waktu Pelaksanaan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Sekali Sebulan ( Pengumuman Rutin)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enanggung jawab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Lisa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Indikator Keberhasilan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Jemaat PMK mau berpartisipasi untuk sharing. </a:t>
            </a:r>
          </a:p>
          <a:p>
            <a:pPr lvl="0"/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id-ID" b="1" dirty="0"/>
              <a:t>Memberikan kesempatan kepada jemaat untuk sharing artikel</a:t>
            </a:r>
            <a:endParaRPr lang="id-ID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Content Placeholder 2"/>
          <p:cNvSpPr>
            <a:spLocks noGrp="1"/>
          </p:cNvSpPr>
          <p:nvPr>
            <p:ph sz="half" idx="2"/>
          </p:nvPr>
        </p:nvSpPr>
        <p:spPr>
          <a:xfrm>
            <a:off x="117566" y="1737360"/>
            <a:ext cx="11834947" cy="5120640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Tujuan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Membuat list inventaris literatur supaya terjaga dengan baik. 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Waktu Pelaksanaan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kali dalam 1 bulan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Penanggung jawab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 literatur </a:t>
            </a:r>
          </a:p>
          <a:p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Indikator Keberhasilan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Inventaris terjaga dengan baik </a:t>
            </a:r>
          </a:p>
        </p:txBody>
      </p:sp>
      <p:sp>
        <p:nvSpPr>
          <p:cNvPr id="1048631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>
            <a:normAutofit/>
          </a:bodyPr>
          <a:lstStyle/>
          <a:p>
            <a:r>
              <a:rPr lang="id-ID" b="1" dirty="0"/>
              <a:t>List Inventaris Literatur</a:t>
            </a:r>
            <a:br>
              <a:rPr lang="id-ID" dirty="0"/>
            </a:br>
            <a:endParaRPr lang="id-ID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Content Placeholder 2"/>
          <p:cNvSpPr>
            <a:spLocks noGrp="1"/>
          </p:cNvSpPr>
          <p:nvPr>
            <p:ph sz="half" idx="2"/>
          </p:nvPr>
        </p:nvSpPr>
        <p:spPr>
          <a:xfrm>
            <a:off x="117566" y="1448018"/>
            <a:ext cx="11834947" cy="5409982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Tujuan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Mempersiapkan anggota Literatur untuk mengetahui dasar-dasar jurnalistik dan cara PA yang baik </a:t>
            </a:r>
          </a:p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Maret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Penanggung Jawab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Riva silvia Nababan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Indikator Keberhasilan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anggota tim literatur dilengkapi dengan teknik PA </a:t>
            </a: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anggota tim literatur dilengkapi dengan dasar jurnalistik dan desain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3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>
            <a:normAutofit fontScale="90000"/>
          </a:bodyPr>
          <a:lstStyle/>
          <a:p>
            <a:pPr lvl="0"/>
            <a:r>
              <a:rPr lang="id-ID" b="1" dirty="0"/>
              <a:t>Mengadakan pelatihan PA dan pelatihan jurnalistik</a:t>
            </a:r>
            <a:br>
              <a:rPr lang="id-ID" dirty="0"/>
            </a:br>
            <a:endParaRPr lang="id-ID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ctrTitle"/>
          </p:nvPr>
        </p:nvSpPr>
        <p:spPr>
          <a:xfrm>
            <a:off x="1600200" y="2220686"/>
            <a:ext cx="8991600" cy="1811978"/>
          </a:xfrm>
        </p:spPr>
        <p:txBody>
          <a:bodyPr>
            <a:normAutofit/>
          </a:bodyPr>
          <a:lstStyle/>
          <a:p>
            <a:r>
              <a:rPr lang="id-ID" b="1" dirty="0"/>
              <a:t>Program kerja yang akaN dilaksanakan</a:t>
            </a:r>
            <a:endParaRPr lang="id-ID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Content Placeholder 2"/>
          <p:cNvSpPr>
            <a:spLocks noGrp="1"/>
          </p:cNvSpPr>
          <p:nvPr>
            <p:ph sz="half" idx="2"/>
          </p:nvPr>
        </p:nvSpPr>
        <p:spPr>
          <a:xfrm>
            <a:off x="117566" y="1737360"/>
            <a:ext cx="11834947" cy="5120640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Tujuan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Membantu sie pubdok dalam pengerjaan warta terutama di bagian artikel maupun renungan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Waktu pelaksanaan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Setiap minggu dengan deadline pengiriman konten pada hari Rabu pukul 10:00 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Penanggung jawab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Riva dan Lisa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Indikator keberhasilan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100 % Jobdesc Literatur dapat dipenuhi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>
            <a:normAutofit/>
          </a:bodyPr>
          <a:lstStyle/>
          <a:p>
            <a:r>
              <a:rPr lang="id-ID" b="1" dirty="0"/>
              <a:t>Membantu sie pubdok dalam pembuatan warta</a:t>
            </a:r>
            <a:endParaRPr lang="id-ID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Content Placeholder 2"/>
          <p:cNvSpPr>
            <a:spLocks noGrp="1"/>
          </p:cNvSpPr>
          <p:nvPr>
            <p:ph sz="half" idx="2"/>
          </p:nvPr>
        </p:nvSpPr>
        <p:spPr>
          <a:xfrm>
            <a:off x="117566" y="1737360"/>
            <a:ext cx="11834947" cy="5120640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Tujuan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Membuat list inventaris literatur supaya terjaga dengan baik. 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Waktu Pelaksanaan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kali dalam 1 bulan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Penanggung jawab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 literatur </a:t>
            </a:r>
          </a:p>
          <a:p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Indikator Keberhasilan </a:t>
            </a:r>
            <a:b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Inventaris terjaga dengan baik </a:t>
            </a:r>
          </a:p>
        </p:txBody>
      </p:sp>
      <p:sp>
        <p:nvSpPr>
          <p:cNvPr id="1048638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>
            <a:normAutofit/>
          </a:bodyPr>
          <a:lstStyle/>
          <a:p>
            <a:r>
              <a:rPr lang="id-ID" b="1" dirty="0"/>
              <a:t>List Inventaris Literatur</a:t>
            </a:r>
            <a:br>
              <a:rPr lang="id-ID" dirty="0"/>
            </a:br>
            <a:endParaRPr lang="id-ID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Content Placeholder 2"/>
          <p:cNvSpPr>
            <a:spLocks noGrp="1"/>
          </p:cNvSpPr>
          <p:nvPr>
            <p:ph sz="half" idx="2"/>
          </p:nvPr>
        </p:nvSpPr>
        <p:spPr>
          <a:xfrm>
            <a:off x="117566" y="1448018"/>
            <a:ext cx="11834947" cy="5409982"/>
          </a:xfrm>
        </p:spPr>
        <p:txBody>
          <a:bodyPr>
            <a:noAutofit/>
          </a:bodyPr>
          <a:lstStyle/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Tujuan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Mempersiapkan anggota Literatur untuk mengetahui dasar-dasar jurnalistik dan cara PA yang baik </a:t>
            </a:r>
          </a:p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Maret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Penanggung Jawab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Riva silvia Nababan</a:t>
            </a:r>
          </a:p>
          <a:p>
            <a:pPr lvl="0"/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Indikator Keberhasilan 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anggota tim literatur dilengkapi dengan teknik PA </a:t>
            </a: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anggota tim literatur dilengkapi dengan dasar jurnalistik dan desain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0" name="Title 5"/>
          <p:cNvSpPr>
            <a:spLocks noGrp="1"/>
          </p:cNvSpPr>
          <p:nvPr>
            <p:ph type="title"/>
          </p:nvPr>
        </p:nvSpPr>
        <p:spPr>
          <a:xfrm>
            <a:off x="1982942" y="259298"/>
            <a:ext cx="7729728" cy="1188720"/>
          </a:xfrm>
        </p:spPr>
        <p:txBody>
          <a:bodyPr>
            <a:normAutofit fontScale="90000"/>
          </a:bodyPr>
          <a:lstStyle/>
          <a:p>
            <a:pPr lvl="0"/>
            <a:r>
              <a:rPr lang="id-ID" b="1" dirty="0"/>
              <a:t>Mengadakan pelatihan PA dan pelatihan jurnalistik</a:t>
            </a:r>
            <a:br>
              <a:rPr lang="id-ID" dirty="0"/>
            </a:br>
            <a:endParaRPr lang="id-ID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Content Placeholder 2"/>
          <p:cNvSpPr>
            <a:spLocks noGrp="1"/>
          </p:cNvSpPr>
          <p:nvPr>
            <p:ph sz="half" idx="2"/>
          </p:nvPr>
        </p:nvSpPr>
        <p:spPr>
          <a:xfrm>
            <a:off x="333829" y="1828801"/>
            <a:ext cx="10504499" cy="45988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 :</a:t>
            </a:r>
          </a:p>
          <a:p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Sulitnya Sie Literatur untuk berkumpul karna kesibukan masing-masing anggota.</a:t>
            </a:r>
          </a:p>
          <a:p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Kurangnya Komunikasi antara sie literatur</a:t>
            </a:r>
          </a:p>
          <a:p>
            <a:pPr marL="0" indent="0">
              <a:buNone/>
            </a:pP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Solusi</a:t>
            </a:r>
          </a:p>
          <a:p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Meminta dan mengirimkan jadwal kuliah dan kesibukan masing-masing anggota Literatur agar bisa mencari jadwal yang tepat untuk berkumpul</a:t>
            </a:r>
          </a:p>
          <a:p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Memperbaiki komunikasi satu dengan yang lain.</a:t>
            </a:r>
          </a:p>
          <a:p>
            <a:pPr marL="0" indent="0">
              <a:buNone/>
            </a:pPr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2" name="Title 5"/>
          <p:cNvSpPr>
            <a:spLocks noGrp="1"/>
          </p:cNvSpPr>
          <p:nvPr>
            <p:ph type="title"/>
          </p:nvPr>
        </p:nvSpPr>
        <p:spPr>
          <a:xfrm>
            <a:off x="2013422" y="384120"/>
            <a:ext cx="7729728" cy="1188720"/>
          </a:xfrm>
        </p:spPr>
        <p:txBody>
          <a:bodyPr/>
          <a:lstStyle/>
          <a:p>
            <a:r>
              <a:rPr lang="id-ID" dirty="0"/>
              <a:t>Kendala dan solusi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39392431"/>
              </p:ext>
            </p:extLst>
          </p:nvPr>
        </p:nvGraphicFramePr>
        <p:xfrm>
          <a:off x="0" y="1669775"/>
          <a:ext cx="6055486" cy="49430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6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48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38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No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Uraian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Harga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68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1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Kertas Buffalo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Rp. 40.000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2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Pita 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Rp. 12.000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8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3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Lem Korea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Rp. 10.000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68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4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Biaya Print Surat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Rp. 21.000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8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 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Total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Rp. 83.000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48643" name="Title 5"/>
          <p:cNvSpPr>
            <a:spLocks noGrp="1"/>
          </p:cNvSpPr>
          <p:nvPr>
            <p:ph type="title"/>
          </p:nvPr>
        </p:nvSpPr>
        <p:spPr>
          <a:xfrm>
            <a:off x="2058858" y="182813"/>
            <a:ext cx="7729728" cy="1188720"/>
          </a:xfrm>
        </p:spPr>
        <p:txBody>
          <a:bodyPr/>
          <a:lstStyle/>
          <a:p>
            <a:r>
              <a:rPr lang="id-ID" dirty="0"/>
              <a:t>Pengeluaran Sie Literatur</a:t>
            </a:r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38FEFAAE-4DCF-45F8-986A-E7138A8E5E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8250128"/>
              </p:ext>
            </p:extLst>
          </p:nvPr>
        </p:nvGraphicFramePr>
        <p:xfrm>
          <a:off x="6281530" y="1669775"/>
          <a:ext cx="5910469" cy="49430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2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6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83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No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Uraian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Harga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1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Kertas Warna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Rp. 6.000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2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2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Karton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Rp.</a:t>
                      </a:r>
                      <a:r>
                        <a:rPr lang="id-ID" sz="1400" baseline="0" dirty="0">
                          <a:effectLst/>
                        </a:rPr>
                        <a:t> 8</a:t>
                      </a:r>
                      <a:r>
                        <a:rPr lang="id-ID" sz="1400" dirty="0">
                          <a:effectLst/>
                        </a:rPr>
                        <a:t>.000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2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3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Lem Kertas 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Rp. 4</a:t>
                      </a:r>
                      <a:r>
                        <a:rPr lang="id-ID" sz="1400" baseline="0" dirty="0">
                          <a:effectLst/>
                        </a:rPr>
                        <a:t> </a:t>
                      </a:r>
                      <a:r>
                        <a:rPr lang="id-ID" sz="1400" dirty="0">
                          <a:effectLst/>
                        </a:rPr>
                        <a:t>.000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4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Biaya Print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Rp. 11.000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22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 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Double Tip kecil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Rp. 6.000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22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Total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Rp.35.000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6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01073098"/>
              </p:ext>
            </p:extLst>
          </p:nvPr>
        </p:nvGraphicFramePr>
        <p:xfrm>
          <a:off x="496388" y="600894"/>
          <a:ext cx="5917663" cy="50180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6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9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69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</a:rPr>
                        <a:t>No</a:t>
                      </a:r>
                      <a:endParaRPr lang="id-ID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</a:rPr>
                        <a:t>Uraian</a:t>
                      </a:r>
                      <a:endParaRPr lang="id-ID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+mj-lt"/>
                        </a:rPr>
                        <a:t>Harga</a:t>
                      </a:r>
                      <a:endParaRPr lang="id-ID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+mj-lt"/>
                        </a:rPr>
                        <a:t>1</a:t>
                      </a:r>
                      <a:endParaRPr lang="id-ID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</a:rPr>
                        <a:t>Kertas warna</a:t>
                      </a:r>
                      <a:endParaRPr lang="id-ID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</a:rPr>
                        <a:t>Rp. 10.000</a:t>
                      </a:r>
                      <a:endParaRPr lang="id-ID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+mj-lt"/>
                        </a:rPr>
                        <a:t>2</a:t>
                      </a:r>
                      <a:endParaRPr lang="id-ID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  <a:ea typeface="+mn-ea"/>
                          <a:cs typeface="+mn-cs"/>
                        </a:rPr>
                        <a:t>Double</a:t>
                      </a:r>
                      <a:r>
                        <a:rPr lang="id-ID" sz="1400" baseline="0" dirty="0">
                          <a:effectLst/>
                          <a:latin typeface="+mj-lt"/>
                          <a:ea typeface="+mn-ea"/>
                          <a:cs typeface="+mn-cs"/>
                        </a:rPr>
                        <a:t> Tip (Besar)</a:t>
                      </a:r>
                      <a:endParaRPr lang="id-ID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</a:rPr>
                        <a:t>Rp. 12.000</a:t>
                      </a:r>
                      <a:endParaRPr lang="id-ID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+mj-lt"/>
                        </a:rPr>
                        <a:t>3</a:t>
                      </a:r>
                      <a:endParaRPr lang="id-ID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</a:rPr>
                        <a:t>Lem Kertas</a:t>
                      </a:r>
                      <a:endParaRPr lang="id-ID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</a:rPr>
                        <a:t>Rp. 4.000</a:t>
                      </a:r>
                      <a:endParaRPr lang="id-ID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+mj-lt"/>
                        </a:rPr>
                        <a:t>4</a:t>
                      </a:r>
                      <a:endParaRPr lang="id-ID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</a:rPr>
                        <a:t>Biaya Print </a:t>
                      </a:r>
                      <a:endParaRPr lang="id-ID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</a:rPr>
                        <a:t>Rp. 8.000</a:t>
                      </a:r>
                      <a:endParaRPr lang="id-ID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+mj-lt"/>
                        </a:rPr>
                        <a:t> </a:t>
                      </a:r>
                      <a:endParaRPr lang="id-ID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</a:rPr>
                        <a:t>Asturo </a:t>
                      </a:r>
                      <a:endParaRPr lang="id-ID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</a:rPr>
                        <a:t>Rp. 11.000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5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Kertas Metalik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Rp. 3.000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5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Karton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Rp. 15.000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5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Rp. 63.000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</Words>
  <Application>Microsoft Office PowerPoint</Application>
  <PresentationFormat>Widescreen</PresentationFormat>
  <Paragraphs>232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Gill Sans MT</vt:lpstr>
      <vt:lpstr>Times New Roman</vt:lpstr>
      <vt:lpstr>Parcel</vt:lpstr>
      <vt:lpstr>Program kerja yang telah terlaksana</vt:lpstr>
      <vt:lpstr> Membantu sie Perpus dalam pembuatan buletin Natal valentine dan ulang tahun pmk</vt:lpstr>
      <vt:lpstr> Open House Literatur</vt:lpstr>
      <vt:lpstr> Penerbitan Surat Literatur</vt:lpstr>
      <vt:lpstr>Membantu sie pubdok dalam pembuatan warta </vt:lpstr>
      <vt:lpstr>Renungan melalui social media (line) </vt:lpstr>
      <vt:lpstr>List Inventaris Literatur </vt:lpstr>
      <vt:lpstr>Pelatihan PA dan  jurnalistik </vt:lpstr>
      <vt:lpstr>Pembuatan Mading Februari april dan agustus</vt:lpstr>
      <vt:lpstr>Memberikan kesempatan kepada jemaat untuk sharing artikel</vt:lpstr>
      <vt:lpstr>KUNjUNGAN KASIH </vt:lpstr>
      <vt:lpstr>Program kerja yang sedang dilaksanakan</vt:lpstr>
      <vt:lpstr>Membantu sie pubdok dalam pembuatan warta</vt:lpstr>
      <vt:lpstr>Memberikan kesempatan kepada jemaat untuk sharing artikel</vt:lpstr>
      <vt:lpstr>List Inventaris Literatur </vt:lpstr>
      <vt:lpstr>Mengadakan pelatihan PA dan pelatihan jurnalistik </vt:lpstr>
      <vt:lpstr>Program kerja yang akaN dilaksanakan</vt:lpstr>
      <vt:lpstr>Membantu sie pubdok dalam pembuatan warta</vt:lpstr>
      <vt:lpstr>List Inventaris Literatur </vt:lpstr>
      <vt:lpstr>Mengadakan pelatihan PA dan pelatihan jurnalistik </vt:lpstr>
      <vt:lpstr>Kendala dan solusi</vt:lpstr>
      <vt:lpstr>Pengeluaran Sie Literatur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Laporan Program Kerja Literatur 2016/2017</dc:title>
  <dc:creator>lenovo</dc:creator>
  <cp:lastModifiedBy>Dina Stefani Purba</cp:lastModifiedBy>
  <cp:revision>1</cp:revision>
  <dcterms:created xsi:type="dcterms:W3CDTF">2017-02-01T16:27:30Z</dcterms:created>
  <dcterms:modified xsi:type="dcterms:W3CDTF">2017-09-30T10:00:21Z</dcterms:modified>
</cp:coreProperties>
</file>