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9" r:id="rId8"/>
    <p:sldId id="264" r:id="rId9"/>
    <p:sldId id="265" r:id="rId10"/>
    <p:sldId id="270"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2" d="100"/>
          <a:sy n="72" d="100"/>
        </p:scale>
        <p:origin x="-1206"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64FED81-211D-4177-8400-79EC723E5EA0}" type="datetimeFigureOut">
              <a:rPr lang="en-US" smtClean="0"/>
              <a:pPr/>
              <a:t>10/19/2017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50DEEB-55AC-4BB6-B3C8-609FBA7BBBB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64FED81-211D-4177-8400-79EC723E5EA0}" type="datetimeFigureOut">
              <a:rPr lang="en-US" smtClean="0"/>
              <a:pPr/>
              <a:t>10/19/2017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50DEEB-55AC-4BB6-B3C8-609FBA7BBBB3}"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4FED81-211D-4177-8400-79EC723E5EA0}" type="datetimeFigureOut">
              <a:rPr lang="en-US" smtClean="0"/>
              <a:pPr/>
              <a:t>10/19/2017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50DEEB-55AC-4BB6-B3C8-609FBA7BBBB3}"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64FED81-211D-4177-8400-79EC723E5EA0}" type="datetimeFigureOut">
              <a:rPr lang="en-US" smtClean="0"/>
              <a:pPr/>
              <a:t>10/19/2017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50DEEB-55AC-4BB6-B3C8-609FBA7BBBB3}"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64FED81-211D-4177-8400-79EC723E5EA0}" type="datetimeFigureOut">
              <a:rPr lang="en-US" smtClean="0"/>
              <a:pPr/>
              <a:t>10/19/2017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E50DEEB-55AC-4BB6-B3C8-609FBA7BBBB3}"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64FED81-211D-4177-8400-79EC723E5EA0}" type="datetimeFigureOut">
              <a:rPr lang="en-US" smtClean="0"/>
              <a:pPr/>
              <a:t>10/19/2017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E50DEEB-55AC-4BB6-B3C8-609FBA7BBBB3}"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4FED81-211D-4177-8400-79EC723E5EA0}" type="datetimeFigureOut">
              <a:rPr lang="en-US" smtClean="0"/>
              <a:pPr/>
              <a:t>10/19/2017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E50DEEB-55AC-4BB6-B3C8-609FBA7BBBB3}"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4FED81-211D-4177-8400-79EC723E5EA0}" type="datetimeFigureOut">
              <a:rPr lang="en-US" smtClean="0"/>
              <a:pPr/>
              <a:t>10/19/2017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50DEEB-55AC-4BB6-B3C8-609FBA7BBBB3}"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4FED81-211D-4177-8400-79EC723E5EA0}" type="datetimeFigureOut">
              <a:rPr lang="en-US" smtClean="0"/>
              <a:pPr/>
              <a:t>10/19/2017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50DEEB-55AC-4BB6-B3C8-609FBA7BBBB3}"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64FED81-211D-4177-8400-79EC723E5EA0}" type="datetimeFigureOut">
              <a:rPr lang="en-US" smtClean="0"/>
              <a:pPr/>
              <a:t>10/19/2017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50DEEB-55AC-4BB6-B3C8-609FBA7BBBB3}"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64FED81-211D-4177-8400-79EC723E5EA0}" type="datetimeFigureOut">
              <a:rPr lang="en-US" smtClean="0"/>
              <a:pPr/>
              <a:t>10/19/2017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50DEEB-55AC-4BB6-B3C8-609FBA7BBBB3}"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4FED81-211D-4177-8400-79EC723E5EA0}" type="datetimeFigureOut">
              <a:rPr lang="en-US" smtClean="0"/>
              <a:pPr/>
              <a:t>10/19/2017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50DEEB-55AC-4BB6-B3C8-609FBA7BBBB3}"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6.gif"/></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6.gif"/></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6.gif"/></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6.gif"/></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6.gif"/></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6.gif"/></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6.gif"/></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6.gif"/></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6.gif"/></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6.gif"/></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cer\Desktop\Filenya bg Richard\Mikon\not 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4346" y="-1674021"/>
            <a:ext cx="2727132" cy="3817137"/>
          </a:xfrm>
          <a:prstGeom prst="rect">
            <a:avLst/>
          </a:prstGeom>
          <a:noFill/>
        </p:spPr>
      </p:pic>
      <p:pic>
        <p:nvPicPr>
          <p:cNvPr id="1027" name="Picture 3" descr="C:\Users\Acer\Desktop\Filenya bg Richard\Mikon\music-note-transparent-background-clipart-panda-free-clipart-qexK9I-clipart.png"/>
          <p:cNvPicPr>
            <a:picLocks noChangeAspect="1" noChangeArrowheads="1"/>
          </p:cNvPicPr>
          <p:nvPr/>
        </p:nvPicPr>
        <p:blipFill>
          <a:blip r:embed="rId3" cstate="print"/>
          <a:srcRect/>
          <a:stretch>
            <a:fillRect/>
          </a:stretch>
        </p:blipFill>
        <p:spPr bwMode="auto">
          <a:xfrm flipH="1">
            <a:off x="1857356" y="-1574829"/>
            <a:ext cx="4354549" cy="3717945"/>
          </a:xfrm>
          <a:prstGeom prst="rect">
            <a:avLst/>
          </a:prstGeom>
          <a:noFill/>
        </p:spPr>
      </p:pic>
      <p:pic>
        <p:nvPicPr>
          <p:cNvPr id="1028" name="Picture 4" descr="C:\Users\Acer\Desktop\Filenya bg Richard\Mikon\Musical-notes-clip-art-clipart-music-notes-free-clipartbold.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29058" y="-1697058"/>
            <a:ext cx="3070719" cy="4340240"/>
          </a:xfrm>
          <a:prstGeom prst="rect">
            <a:avLst/>
          </a:prstGeom>
          <a:noFill/>
        </p:spPr>
      </p:pic>
      <p:pic>
        <p:nvPicPr>
          <p:cNvPr id="1029" name="Picture 5" descr="C:\Users\Acer\Desktop\Filenya bg Richard\Mikon\LcKb8EBca.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214942" y="-1630392"/>
            <a:ext cx="2719679" cy="3844946"/>
          </a:xfrm>
          <a:prstGeom prst="rect">
            <a:avLst/>
          </a:prstGeom>
          <a:noFill/>
        </p:spPr>
      </p:pic>
      <p:pic>
        <p:nvPicPr>
          <p:cNvPr id="1030" name="Picture 6" descr="C:\Users\Acer\Desktop\Filenya bg Richard\Mikon\not 2.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071670" y="-787425"/>
            <a:ext cx="1485913" cy="2073285"/>
          </a:xfrm>
          <a:prstGeom prst="rect">
            <a:avLst/>
          </a:prstGeom>
          <a:noFill/>
        </p:spPr>
      </p:pic>
      <p:pic>
        <p:nvPicPr>
          <p:cNvPr id="1031" name="Picture 7" descr="C:\Users\Acer\Desktop\Filenya bg Richard\Mikon\quarterrest.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572264" y="-1214470"/>
            <a:ext cx="1666887" cy="3000396"/>
          </a:xfrm>
          <a:prstGeom prst="rect">
            <a:avLst/>
          </a:prstGeom>
          <a:noFill/>
        </p:spPr>
      </p:pic>
      <p:pic>
        <p:nvPicPr>
          <p:cNvPr id="1032" name="Picture 8" descr="C:\Users\Acer\Desktop\Filenya bg Richard\Mikon\single-music-notes-music-note-single2.png"/>
          <p:cNvPicPr>
            <a:picLocks noChangeAspect="1" noChangeArrowheads="1"/>
          </p:cNvPicPr>
          <p:nvPr/>
        </p:nvPicPr>
        <p:blipFill>
          <a:blip r:embed="rId8" cstate="print"/>
          <a:srcRect/>
          <a:stretch>
            <a:fillRect/>
          </a:stretch>
        </p:blipFill>
        <p:spPr bwMode="auto">
          <a:xfrm>
            <a:off x="7791450" y="-714384"/>
            <a:ext cx="1352550" cy="2857500"/>
          </a:xfrm>
          <a:prstGeom prst="rect">
            <a:avLst/>
          </a:prstGeom>
          <a:noFill/>
        </p:spPr>
      </p:pic>
      <p:pic>
        <p:nvPicPr>
          <p:cNvPr id="16" name="Picture 2" descr="C:\Users\Acer\Desktop\Filenya bg Richard\Mikon\not 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4412" y="4899835"/>
            <a:ext cx="2727132" cy="3817137"/>
          </a:xfrm>
          <a:prstGeom prst="rect">
            <a:avLst/>
          </a:prstGeom>
          <a:noFill/>
        </p:spPr>
      </p:pic>
      <p:pic>
        <p:nvPicPr>
          <p:cNvPr id="17" name="Picture 3" descr="C:\Users\Acer\Desktop\Filenya bg Richard\Mikon\music-note-transparent-background-clipart-panda-free-clipart-qexK9I-clipart.png"/>
          <p:cNvPicPr>
            <a:picLocks noChangeAspect="1" noChangeArrowheads="1"/>
          </p:cNvPicPr>
          <p:nvPr/>
        </p:nvPicPr>
        <p:blipFill>
          <a:blip r:embed="rId3" cstate="print"/>
          <a:srcRect/>
          <a:stretch>
            <a:fillRect/>
          </a:stretch>
        </p:blipFill>
        <p:spPr bwMode="auto">
          <a:xfrm flipH="1">
            <a:off x="1857356" y="4999027"/>
            <a:ext cx="4354549" cy="3717945"/>
          </a:xfrm>
          <a:prstGeom prst="rect">
            <a:avLst/>
          </a:prstGeom>
          <a:noFill/>
        </p:spPr>
      </p:pic>
      <p:pic>
        <p:nvPicPr>
          <p:cNvPr id="18" name="Picture 4" descr="C:\Users\Acer\Desktop\Filenya bg Richard\Mikon\Musical-notes-clip-art-clipart-music-notes-free-clipartbold.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29058" y="4876798"/>
            <a:ext cx="3070719" cy="4340240"/>
          </a:xfrm>
          <a:prstGeom prst="rect">
            <a:avLst/>
          </a:prstGeom>
          <a:noFill/>
        </p:spPr>
      </p:pic>
      <p:pic>
        <p:nvPicPr>
          <p:cNvPr id="19" name="Picture 5" descr="C:\Users\Acer\Desktop\Filenya bg Richard\Mikon\LcKb8EBca.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214942" y="4943464"/>
            <a:ext cx="2719679" cy="3844946"/>
          </a:xfrm>
          <a:prstGeom prst="rect">
            <a:avLst/>
          </a:prstGeom>
          <a:noFill/>
        </p:spPr>
      </p:pic>
      <p:pic>
        <p:nvPicPr>
          <p:cNvPr id="20" name="Picture 7" descr="C:\Users\Acer\Desktop\Filenya bg Richard\Mikon\quarterrest.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572264" y="5359386"/>
            <a:ext cx="1666887" cy="3000396"/>
          </a:xfrm>
          <a:prstGeom prst="rect">
            <a:avLst/>
          </a:prstGeom>
          <a:noFill/>
        </p:spPr>
      </p:pic>
      <p:pic>
        <p:nvPicPr>
          <p:cNvPr id="21" name="Picture 8" descr="C:\Users\Acer\Desktop\Filenya bg Richard\Mikon\single-music-notes-music-note-single2.png"/>
          <p:cNvPicPr>
            <a:picLocks noChangeAspect="1" noChangeArrowheads="1"/>
          </p:cNvPicPr>
          <p:nvPr/>
        </p:nvPicPr>
        <p:blipFill>
          <a:blip r:embed="rId8" cstate="print"/>
          <a:srcRect/>
          <a:stretch>
            <a:fillRect/>
          </a:stretch>
        </p:blipFill>
        <p:spPr bwMode="auto">
          <a:xfrm>
            <a:off x="7791450" y="5859472"/>
            <a:ext cx="1352550" cy="2857500"/>
          </a:xfrm>
          <a:prstGeom prst="rect">
            <a:avLst/>
          </a:prstGeom>
          <a:noFill/>
        </p:spPr>
      </p:pic>
      <p:pic>
        <p:nvPicPr>
          <p:cNvPr id="22" name="Picture 6" descr="C:\Users\Acer\Desktop\Filenya bg Richard\Mikon\not 2.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285852" y="5643578"/>
            <a:ext cx="1485913" cy="2073285"/>
          </a:xfrm>
          <a:prstGeom prst="rect">
            <a:avLst/>
          </a:prstGeom>
          <a:noFill/>
        </p:spPr>
      </p:pic>
      <p:sp>
        <p:nvSpPr>
          <p:cNvPr id="24" name="Title 5"/>
          <p:cNvSpPr txBox="1">
            <a:spLocks/>
          </p:cNvSpPr>
          <p:nvPr/>
        </p:nvSpPr>
        <p:spPr>
          <a:xfrm>
            <a:off x="4714876" y="4429132"/>
            <a:ext cx="4157634" cy="1143000"/>
          </a:xfrm>
          <a:prstGeom prst="rect">
            <a:avLst/>
          </a:prstGeom>
        </p:spPr>
        <p:txBody>
          <a:bodyPr vert="horz" lIns="91440" tIns="45720" rIns="91440" bIns="45720" rtlCol="0" anchor="ctr">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id-ID" sz="24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PLENO</a:t>
            </a:r>
            <a:r>
              <a:rPr kumimoji="0" lang="id-ID" sz="2400" b="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 2</a:t>
            </a:r>
          </a:p>
          <a:p>
            <a:pPr marL="0" marR="0" lvl="0" indent="0" algn="r" defTabSz="914400" rtl="0" eaLnBrk="1" fontAlgn="auto" latinLnBrk="0" hangingPunct="1">
              <a:lnSpc>
                <a:spcPct val="100000"/>
              </a:lnSpc>
              <a:spcBef>
                <a:spcPct val="0"/>
              </a:spcBef>
              <a:spcAft>
                <a:spcPts val="0"/>
              </a:spcAft>
              <a:buClrTx/>
              <a:buSzTx/>
              <a:buFontTx/>
              <a:buNone/>
              <a:tabLst/>
              <a:defRPr/>
            </a:pPr>
            <a:r>
              <a:rPr lang="id-ID" sz="2400" baseline="0" dirty="0" smtClean="0">
                <a:latin typeface="Times New Roman" pitchFamily="18" charset="0"/>
                <a:ea typeface="+mj-ea"/>
                <a:cs typeface="Times New Roman" pitchFamily="18" charset="0"/>
              </a:rPr>
              <a:t>Pengurus</a:t>
            </a:r>
            <a:r>
              <a:rPr lang="id-ID" sz="2400" dirty="0" smtClean="0">
                <a:latin typeface="Times New Roman" pitchFamily="18" charset="0"/>
                <a:ea typeface="+mj-ea"/>
                <a:cs typeface="Times New Roman" pitchFamily="18" charset="0"/>
              </a:rPr>
              <a:t> PMK TES 2016/2017</a:t>
            </a:r>
            <a:endParaRPr kumimoji="0" lang="en-GB" sz="24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endParaRPr>
          </a:p>
        </p:txBody>
      </p:sp>
      <p:sp>
        <p:nvSpPr>
          <p:cNvPr id="27" name="Rectangle 26"/>
          <p:cNvSpPr/>
          <p:nvPr/>
        </p:nvSpPr>
        <p:spPr>
          <a:xfrm>
            <a:off x="1857356" y="2571744"/>
            <a:ext cx="5500726" cy="13573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600" dirty="0" smtClean="0">
                <a:solidFill>
                  <a:schemeClr val="tx1"/>
                </a:solidFill>
                <a:latin typeface="Comic Sans MS" pitchFamily="66" charset="0"/>
              </a:rPr>
              <a:t>MiKON</a:t>
            </a:r>
          </a:p>
          <a:p>
            <a:pPr algn="ctr"/>
            <a:r>
              <a:rPr lang="id-ID" sz="3600" dirty="0" smtClean="0">
                <a:solidFill>
                  <a:schemeClr val="tx1"/>
                </a:solidFill>
                <a:latin typeface="Comic Sans MS" pitchFamily="66" charset="0"/>
              </a:rPr>
              <a:t>Paduan Suara PMK TES</a:t>
            </a:r>
            <a:endParaRPr lang="en-GB" sz="3600" dirty="0">
              <a:solidFill>
                <a:schemeClr val="tx1"/>
              </a:solidFill>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3229440" y="657680"/>
            <a:ext cx="2914196" cy="2914196"/>
          </a:xfrm>
          <a:prstGeom prst="ellipse">
            <a:avLst/>
          </a:prstGeom>
          <a:blipFill>
            <a:blip r:embed="rId2" cstate="email">
              <a:extLst>
                <a:ext uri="{28A0092B-C50C-407E-A947-70E740481C1C}">
                  <a14:useLocalDpi xmlns:a14="http://schemas.microsoft.com/office/drawing/2010/main"/>
                </a:ext>
              </a:extLst>
            </a:blip>
            <a:stretch>
              <a:fillRect/>
            </a:stretch>
          </a:bli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6" name="Oval 5"/>
          <p:cNvSpPr/>
          <p:nvPr/>
        </p:nvSpPr>
        <p:spPr>
          <a:xfrm>
            <a:off x="6286512" y="2214554"/>
            <a:ext cx="1357322" cy="1357322"/>
          </a:xfrm>
          <a:prstGeom prst="ellipse">
            <a:avLst/>
          </a:prstGeom>
          <a:blipFill>
            <a:blip r:embed="rId3" cstate="email">
              <a:extLst>
                <a:ext uri="{28A0092B-C50C-407E-A947-70E740481C1C}">
                  <a14:useLocalDpi xmlns:a14="http://schemas.microsoft.com/office/drawing/2010/main"/>
                </a:ext>
              </a:extLst>
            </a:blip>
            <a:stretch>
              <a:fillRect/>
            </a:stretch>
          </a:bli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7" name="Oval 6"/>
          <p:cNvSpPr/>
          <p:nvPr/>
        </p:nvSpPr>
        <p:spPr>
          <a:xfrm>
            <a:off x="1714480" y="2362550"/>
            <a:ext cx="1423640" cy="1423640"/>
          </a:xfrm>
          <a:prstGeom prst="ellipse">
            <a:avLst/>
          </a:prstGeom>
          <a:blipFill>
            <a:blip r:embed="rId4" cstate="email">
              <a:extLst>
                <a:ext uri="{28A0092B-C50C-407E-A947-70E740481C1C}">
                  <a14:useLocalDpi xmlns:a14="http://schemas.microsoft.com/office/drawing/2010/main"/>
                </a:ext>
              </a:extLst>
            </a:blip>
            <a:stretch>
              <a:fillRect/>
            </a:stretch>
          </a:bli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8" name="Oval 7"/>
          <p:cNvSpPr/>
          <p:nvPr/>
        </p:nvSpPr>
        <p:spPr>
          <a:xfrm>
            <a:off x="6286512" y="857232"/>
            <a:ext cx="1357322" cy="1357322"/>
          </a:xfrm>
          <a:prstGeom prst="ellipse">
            <a:avLst/>
          </a:prstGeom>
          <a:blipFill>
            <a:blip r:embed="rId5" cstate="email">
              <a:extLst>
                <a:ext uri="{28A0092B-C50C-407E-A947-70E740481C1C}">
                  <a14:useLocalDpi xmlns:a14="http://schemas.microsoft.com/office/drawing/2010/main"/>
                </a:ext>
              </a:extLst>
            </a:blip>
            <a:stretch>
              <a:fillRect/>
            </a:stretch>
          </a:bli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9" name="Oval 8"/>
          <p:cNvSpPr/>
          <p:nvPr/>
        </p:nvSpPr>
        <p:spPr>
          <a:xfrm>
            <a:off x="2652916" y="3429000"/>
            <a:ext cx="1419018" cy="1419018"/>
          </a:xfrm>
          <a:prstGeom prst="ellipse">
            <a:avLst/>
          </a:prstGeom>
          <a:blipFill>
            <a:blip r:embed="rId6" cstate="email">
              <a:extLst>
                <a:ext uri="{28A0092B-C50C-407E-A947-70E740481C1C}">
                  <a14:useLocalDpi xmlns:a14="http://schemas.microsoft.com/office/drawing/2010/main"/>
                </a:ext>
              </a:extLst>
            </a:blip>
            <a:stretch>
              <a:fillRect/>
            </a:stretch>
          </a:bli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0" name="Oval 9"/>
          <p:cNvSpPr/>
          <p:nvPr/>
        </p:nvSpPr>
        <p:spPr>
          <a:xfrm>
            <a:off x="5357818" y="3286124"/>
            <a:ext cx="1484618" cy="1484618"/>
          </a:xfrm>
          <a:prstGeom prst="ellipse">
            <a:avLst/>
          </a:prstGeom>
          <a:blipFill>
            <a:blip r:embed="rId7" cstate="email">
              <a:extLst>
                <a:ext uri="{28A0092B-C50C-407E-A947-70E740481C1C}">
                  <a14:useLocalDpi xmlns:a14="http://schemas.microsoft.com/office/drawing/2010/main"/>
                </a:ext>
              </a:extLst>
            </a:blip>
            <a:stretch>
              <a:fillRect/>
            </a:stretch>
          </a:bli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1" name="Oval 10"/>
          <p:cNvSpPr/>
          <p:nvPr/>
        </p:nvSpPr>
        <p:spPr>
          <a:xfrm>
            <a:off x="4078492" y="3857628"/>
            <a:ext cx="1350764" cy="1350764"/>
          </a:xfrm>
          <a:prstGeom prst="ellipse">
            <a:avLst/>
          </a:prstGeom>
          <a:blipFill>
            <a:blip r:embed="rId8" cstate="email">
              <a:extLst>
                <a:ext uri="{28A0092B-C50C-407E-A947-70E740481C1C}">
                  <a14:useLocalDpi xmlns:a14="http://schemas.microsoft.com/office/drawing/2010/main"/>
                </a:ext>
              </a:extLst>
            </a:blip>
            <a:stretch>
              <a:fillRect/>
            </a:stretch>
          </a:bli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2" name="Oval 11"/>
          <p:cNvSpPr/>
          <p:nvPr/>
        </p:nvSpPr>
        <p:spPr>
          <a:xfrm>
            <a:off x="1581282" y="866910"/>
            <a:ext cx="1490520" cy="1490520"/>
          </a:xfrm>
          <a:prstGeom prst="ellipse">
            <a:avLst/>
          </a:prstGeom>
          <a:blipFill>
            <a:blip r:embed="rId9" cstate="email">
              <a:extLst>
                <a:ext uri="{28A0092B-C50C-407E-A947-70E740481C1C}">
                  <a14:useLocalDpi xmlns:a14="http://schemas.microsoft.com/office/drawing/2010/main"/>
                </a:ext>
              </a:extLst>
            </a:blip>
            <a:stretch>
              <a:fillRect/>
            </a:stretch>
          </a:bli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3" name="Rectangle 12"/>
          <p:cNvSpPr/>
          <p:nvPr/>
        </p:nvSpPr>
        <p:spPr>
          <a:xfrm>
            <a:off x="6715140" y="4429132"/>
            <a:ext cx="2052655" cy="656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latin typeface="MV Boli" panose="02000500030200090000" pitchFamily="2" charset="0"/>
                <a:cs typeface="MV Boli" panose="02000500030200090000" pitchFamily="2" charset="0"/>
              </a:rPr>
              <a:t>KETUA</a:t>
            </a:r>
          </a:p>
          <a:p>
            <a:pPr algn="ctr"/>
            <a:r>
              <a:rPr lang="en-GB" sz="1400" dirty="0">
                <a:solidFill>
                  <a:schemeClr val="tx1"/>
                </a:solidFill>
              </a:rPr>
              <a:t>RICHARDO HUTAGALUNG</a:t>
            </a:r>
            <a:endParaRPr lang="x-none" sz="1400" dirty="0">
              <a:solidFill>
                <a:schemeClr val="tx1"/>
              </a:solidFill>
            </a:endParaRPr>
          </a:p>
        </p:txBody>
      </p:sp>
      <p:sp>
        <p:nvSpPr>
          <p:cNvPr id="14" name="Rectangle 13"/>
          <p:cNvSpPr/>
          <p:nvPr/>
        </p:nvSpPr>
        <p:spPr>
          <a:xfrm>
            <a:off x="7215206" y="3487045"/>
            <a:ext cx="2052655" cy="656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latin typeface="MV Boli" panose="02000500030200090000" pitchFamily="2" charset="0"/>
                <a:cs typeface="MV Boli" panose="02000500030200090000" pitchFamily="2" charset="0"/>
              </a:rPr>
              <a:t>WAKIL</a:t>
            </a:r>
          </a:p>
          <a:p>
            <a:pPr algn="ctr"/>
            <a:r>
              <a:rPr lang="en-GB" sz="1400" dirty="0">
                <a:solidFill>
                  <a:schemeClr val="tx1"/>
                </a:solidFill>
              </a:rPr>
              <a:t>SAHMOEN GUNAWAN BANCIN</a:t>
            </a:r>
            <a:endParaRPr lang="x-none" sz="1400" dirty="0">
              <a:solidFill>
                <a:schemeClr val="tx1"/>
              </a:solidFill>
            </a:endParaRPr>
          </a:p>
        </p:txBody>
      </p:sp>
      <p:sp>
        <p:nvSpPr>
          <p:cNvPr id="15" name="Rectangle 14"/>
          <p:cNvSpPr/>
          <p:nvPr/>
        </p:nvSpPr>
        <p:spPr>
          <a:xfrm>
            <a:off x="1733527" y="5429264"/>
            <a:ext cx="2052655" cy="656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latin typeface="MV Boli" panose="02000500030200090000" pitchFamily="2" charset="0"/>
                <a:cs typeface="MV Boli" panose="02000500030200090000" pitchFamily="2" charset="0"/>
              </a:rPr>
              <a:t>SEKRETARIS</a:t>
            </a:r>
          </a:p>
          <a:p>
            <a:pPr algn="ctr"/>
            <a:r>
              <a:rPr lang="en-GB" sz="1400" dirty="0">
                <a:solidFill>
                  <a:schemeClr val="tx1"/>
                </a:solidFill>
              </a:rPr>
              <a:t>GUSTINA HUTAHAEAN</a:t>
            </a:r>
            <a:endParaRPr lang="x-none" sz="1400" dirty="0">
              <a:solidFill>
                <a:schemeClr val="tx1"/>
              </a:solidFill>
            </a:endParaRPr>
          </a:p>
        </p:txBody>
      </p:sp>
      <p:sp>
        <p:nvSpPr>
          <p:cNvPr id="16" name="Rectangle 15"/>
          <p:cNvSpPr/>
          <p:nvPr/>
        </p:nvSpPr>
        <p:spPr>
          <a:xfrm>
            <a:off x="5786446" y="5415871"/>
            <a:ext cx="2052655" cy="656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latin typeface="MV Boli" panose="02000500030200090000" pitchFamily="2" charset="0"/>
                <a:cs typeface="MV Boli" panose="02000500030200090000" pitchFamily="2" charset="0"/>
              </a:rPr>
              <a:t>BENDAHARA</a:t>
            </a:r>
          </a:p>
          <a:p>
            <a:pPr algn="ctr"/>
            <a:r>
              <a:rPr lang="x-none" sz="1400" dirty="0">
                <a:solidFill>
                  <a:schemeClr val="tx1"/>
                </a:solidFill>
              </a:rPr>
              <a:t>M</a:t>
            </a:r>
            <a:r>
              <a:rPr lang="en-GB" sz="1400" dirty="0">
                <a:solidFill>
                  <a:schemeClr val="tx1"/>
                </a:solidFill>
              </a:rPr>
              <a:t>AYYA</a:t>
            </a:r>
            <a:r>
              <a:rPr lang="x-none" sz="1400" dirty="0">
                <a:solidFill>
                  <a:schemeClr val="tx1"/>
                </a:solidFill>
              </a:rPr>
              <a:t> T</a:t>
            </a:r>
            <a:r>
              <a:rPr lang="en-GB" sz="1400" dirty="0">
                <a:solidFill>
                  <a:schemeClr val="tx1"/>
                </a:solidFill>
              </a:rPr>
              <a:t>ANNIA</a:t>
            </a:r>
            <a:r>
              <a:rPr lang="x-none" sz="1400" dirty="0">
                <a:solidFill>
                  <a:schemeClr val="tx1"/>
                </a:solidFill>
              </a:rPr>
              <a:t> W</a:t>
            </a:r>
            <a:r>
              <a:rPr lang="en-GB" sz="1400" dirty="0">
                <a:solidFill>
                  <a:schemeClr val="tx1"/>
                </a:solidFill>
              </a:rPr>
              <a:t>EWENGKANG</a:t>
            </a:r>
            <a:endParaRPr lang="x-none" sz="1400" dirty="0">
              <a:solidFill>
                <a:schemeClr val="tx1"/>
              </a:solidFill>
            </a:endParaRPr>
          </a:p>
        </p:txBody>
      </p:sp>
      <p:sp>
        <p:nvSpPr>
          <p:cNvPr id="17" name="Rectangle 16"/>
          <p:cNvSpPr/>
          <p:nvPr/>
        </p:nvSpPr>
        <p:spPr>
          <a:xfrm>
            <a:off x="3786182" y="5929330"/>
            <a:ext cx="2052655" cy="656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latin typeface="MV Boli" panose="02000500030200090000" pitchFamily="2" charset="0"/>
                <a:cs typeface="MV Boli" panose="02000500030200090000" pitchFamily="2" charset="0"/>
              </a:rPr>
              <a:t>Sie EXTERNAL</a:t>
            </a:r>
          </a:p>
          <a:p>
            <a:pPr algn="ctr"/>
            <a:r>
              <a:rPr lang="en-GB" sz="1400" dirty="0">
                <a:solidFill>
                  <a:schemeClr val="tx1"/>
                </a:solidFill>
              </a:rPr>
              <a:t>DAVIN SILITONGA</a:t>
            </a:r>
            <a:endParaRPr lang="x-none" sz="1400" dirty="0">
              <a:solidFill>
                <a:schemeClr val="tx1"/>
              </a:solidFill>
            </a:endParaRPr>
          </a:p>
        </p:txBody>
      </p:sp>
      <p:sp>
        <p:nvSpPr>
          <p:cNvPr id="18" name="Rectangle 17"/>
          <p:cNvSpPr/>
          <p:nvPr/>
        </p:nvSpPr>
        <p:spPr>
          <a:xfrm>
            <a:off x="447643" y="4630053"/>
            <a:ext cx="2052655" cy="656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latin typeface="MV Boli" panose="02000500030200090000" pitchFamily="2" charset="0"/>
                <a:cs typeface="MV Boli" panose="02000500030200090000" pitchFamily="2" charset="0"/>
              </a:rPr>
              <a:t>Sie INTERNAL</a:t>
            </a:r>
          </a:p>
          <a:p>
            <a:pPr algn="ctr"/>
            <a:r>
              <a:rPr lang="en-GB" sz="1400" dirty="0">
                <a:solidFill>
                  <a:schemeClr val="tx1"/>
                </a:solidFill>
              </a:rPr>
              <a:t>YOSIA BAGARIANG</a:t>
            </a:r>
            <a:endParaRPr lang="x-none" sz="1400" dirty="0">
              <a:solidFill>
                <a:schemeClr val="tx1"/>
              </a:solidFill>
            </a:endParaRPr>
          </a:p>
        </p:txBody>
      </p:sp>
      <p:sp>
        <p:nvSpPr>
          <p:cNvPr id="19" name="Rectangle 18"/>
          <p:cNvSpPr/>
          <p:nvPr/>
        </p:nvSpPr>
        <p:spPr>
          <a:xfrm>
            <a:off x="-52423" y="3629921"/>
            <a:ext cx="2052655" cy="656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latin typeface="MV Boli" panose="02000500030200090000" pitchFamily="2" charset="0"/>
                <a:cs typeface="MV Boli" panose="02000500030200090000" pitchFamily="2" charset="0"/>
              </a:rPr>
              <a:t>Sie PERKAP</a:t>
            </a:r>
          </a:p>
          <a:p>
            <a:pPr algn="ctr"/>
            <a:r>
              <a:rPr lang="en-GB" sz="1400" dirty="0">
                <a:solidFill>
                  <a:schemeClr val="tx1"/>
                </a:solidFill>
              </a:rPr>
              <a:t>STEPHANUS PRASETYO</a:t>
            </a:r>
            <a:endParaRPr lang="x-none" sz="1400" dirty="0">
              <a:solidFill>
                <a:schemeClr val="tx1"/>
              </a:solidFill>
            </a:endParaRPr>
          </a:p>
        </p:txBody>
      </p:sp>
      <p:sp>
        <p:nvSpPr>
          <p:cNvPr id="20" name="Title 5"/>
          <p:cNvSpPr txBox="1">
            <a:spLocks/>
          </p:cNvSpPr>
          <p:nvPr/>
        </p:nvSpPr>
        <p:spPr>
          <a:xfrm>
            <a:off x="557242" y="71414"/>
            <a:ext cx="8229600" cy="71438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d-ID" sz="2800" noProof="0" dirty="0" smtClean="0">
                <a:latin typeface="Comic Sans MS" pitchFamily="66" charset="0"/>
                <a:ea typeface="+mj-ea"/>
                <a:cs typeface="Times New Roman" pitchFamily="18" charset="0"/>
              </a:rPr>
              <a:t>HEPTAHEAD MIKON 2016/2017</a:t>
            </a:r>
            <a:endParaRPr kumimoji="0" lang="en-GB" sz="2800" b="0" u="none" strike="noStrike" kern="1200" cap="none" spc="0" normalizeH="0" baseline="0" noProof="0" dirty="0" smtClean="0">
              <a:ln>
                <a:noFill/>
              </a:ln>
              <a:solidFill>
                <a:schemeClr val="tx1"/>
              </a:solidFill>
              <a:effectLst/>
              <a:uLnTx/>
              <a:uFillTx/>
              <a:latin typeface="Comic Sans MS" pitchFamily="66"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600" dirty="0" smtClean="0">
                <a:latin typeface="Comic Sans MS" pitchFamily="66" charset="0"/>
              </a:rPr>
              <a:t>DESKRIPSI KERJA</a:t>
            </a:r>
            <a:endParaRPr lang="en-GB" sz="3600" dirty="0">
              <a:latin typeface="Comic Sans MS" pitchFamily="66" charset="0"/>
            </a:endParaRPr>
          </a:p>
        </p:txBody>
      </p:sp>
      <p:sp>
        <p:nvSpPr>
          <p:cNvPr id="10" name="Content Placeholder 9"/>
          <p:cNvSpPr>
            <a:spLocks noGrp="1"/>
          </p:cNvSpPr>
          <p:nvPr>
            <p:ph idx="1"/>
          </p:nvPr>
        </p:nvSpPr>
        <p:spPr>
          <a:xfrm>
            <a:off x="457200" y="1428736"/>
            <a:ext cx="8229600" cy="4043378"/>
          </a:xfrm>
        </p:spPr>
        <p:txBody>
          <a:bodyPr>
            <a:normAutofit fontScale="92500" lnSpcReduction="10000"/>
          </a:bodyPr>
          <a:lstStyle/>
          <a:p>
            <a:pPr algn="just">
              <a:buNone/>
            </a:pPr>
            <a:r>
              <a:rPr lang="id-ID" dirty="0" smtClean="0"/>
              <a:t>	MIKON atau Mini Konser merupakan sebuah sub divisi di bawah pengawasan Sie Musik yang mewadahi jemaat PMK TES yang berkerinduan melayani dalam bidang tarik suara, khususnya paduan suara. MIKON memberikan pelayanan persembahan pujian dalam format paduan suara pada Ibadah Jumat PMK, event besar PMK seperti Natal dan Paskah, serta pada Ibadah Minggu maupun event yang diadakan oleh Gereja sekitar.</a:t>
            </a:r>
            <a:endParaRPr lang="x-none" smtClean="0"/>
          </a:p>
          <a:p>
            <a:pPr algn="just"/>
            <a:endParaRPr lang="en-GB" dirty="0"/>
          </a:p>
        </p:txBody>
      </p:sp>
      <p:pic>
        <p:nvPicPr>
          <p:cNvPr id="3" name="Picture 2" descr="C:\Users\Acer\Desktop\Filenya bg Richard\Mikon\not 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4412" y="4899835"/>
            <a:ext cx="2727132" cy="3817137"/>
          </a:xfrm>
          <a:prstGeom prst="rect">
            <a:avLst/>
          </a:prstGeom>
          <a:noFill/>
        </p:spPr>
      </p:pic>
      <p:pic>
        <p:nvPicPr>
          <p:cNvPr id="4" name="Picture 3" descr="C:\Users\Acer\Desktop\Filenya bg Richard\Mikon\music-note-transparent-background-clipart-panda-free-clipart-qexK9I-clipart.png"/>
          <p:cNvPicPr>
            <a:picLocks noChangeAspect="1" noChangeArrowheads="1"/>
          </p:cNvPicPr>
          <p:nvPr/>
        </p:nvPicPr>
        <p:blipFill>
          <a:blip r:embed="rId3" cstate="print"/>
          <a:srcRect/>
          <a:stretch>
            <a:fillRect/>
          </a:stretch>
        </p:blipFill>
        <p:spPr bwMode="auto">
          <a:xfrm flipH="1">
            <a:off x="1857356" y="4999027"/>
            <a:ext cx="4354549" cy="3717945"/>
          </a:xfrm>
          <a:prstGeom prst="rect">
            <a:avLst/>
          </a:prstGeom>
          <a:noFill/>
        </p:spPr>
      </p:pic>
      <p:pic>
        <p:nvPicPr>
          <p:cNvPr id="5" name="Picture 4" descr="C:\Users\Acer\Desktop\Filenya bg Richard\Mikon\Musical-notes-clip-art-clipart-music-notes-free-clipartbold.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29058" y="4876798"/>
            <a:ext cx="3070719" cy="4340240"/>
          </a:xfrm>
          <a:prstGeom prst="rect">
            <a:avLst/>
          </a:prstGeom>
          <a:noFill/>
        </p:spPr>
      </p:pic>
      <p:pic>
        <p:nvPicPr>
          <p:cNvPr id="6" name="Picture 7" descr="C:\Users\Acer\Desktop\Filenya bg Richard\Mikon\quarterrest.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72264" y="5359386"/>
            <a:ext cx="1666887" cy="3000396"/>
          </a:xfrm>
          <a:prstGeom prst="rect">
            <a:avLst/>
          </a:prstGeom>
          <a:noFill/>
        </p:spPr>
      </p:pic>
      <p:pic>
        <p:nvPicPr>
          <p:cNvPr id="7" name="Picture 8" descr="C:\Users\Acer\Desktop\Filenya bg Richard\Mikon\single-music-notes-music-note-single2.png"/>
          <p:cNvPicPr>
            <a:picLocks noChangeAspect="1" noChangeArrowheads="1"/>
          </p:cNvPicPr>
          <p:nvPr/>
        </p:nvPicPr>
        <p:blipFill>
          <a:blip r:embed="rId6" cstate="print"/>
          <a:srcRect/>
          <a:stretch>
            <a:fillRect/>
          </a:stretch>
        </p:blipFill>
        <p:spPr bwMode="auto">
          <a:xfrm>
            <a:off x="7791450" y="5859472"/>
            <a:ext cx="1352550" cy="2857500"/>
          </a:xfrm>
          <a:prstGeom prst="rect">
            <a:avLst/>
          </a:prstGeom>
          <a:noFill/>
        </p:spPr>
      </p:pic>
      <p:pic>
        <p:nvPicPr>
          <p:cNvPr id="8" name="Picture 6" descr="C:\Users\Acer\Desktop\Filenya bg Richard\Mikon\not 2.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285852" y="5643578"/>
            <a:ext cx="1485913" cy="2073285"/>
          </a:xfrm>
          <a:prstGeom prst="rect">
            <a:avLst/>
          </a:prstGeom>
          <a:noFill/>
        </p:spPr>
      </p:pic>
      <p:pic>
        <p:nvPicPr>
          <p:cNvPr id="9" name="Picture 5" descr="C:\Users\Acer\Desktop\Filenya bg Richard\Mikon\LcKb8EBca.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214942" y="4943464"/>
            <a:ext cx="2719679" cy="3844946"/>
          </a:xfrm>
          <a:prstGeom prst="rect">
            <a:avLst/>
          </a:prstGeom>
          <a:noFill/>
        </p:spPr>
      </p:pic>
      <p:pic>
        <p:nvPicPr>
          <p:cNvPr id="11" name="Picture 11" descr="C:\Users\Acer\Desktop\Filenya bg Richard\Mikon\mov_notes1.gif"/>
          <p:cNvPicPr>
            <a:picLocks noChangeAspect="1" noChangeArrowheads="1" noCrop="1"/>
          </p:cNvPicPr>
          <p:nvPr/>
        </p:nvPicPr>
        <p:blipFill>
          <a:blip r:embed="rId9" cstate="email">
            <a:extLst>
              <a:ext uri="{28A0092B-C50C-407E-A947-70E740481C1C}">
                <a14:useLocalDpi xmlns:a14="http://schemas.microsoft.com/office/drawing/2010/main"/>
              </a:ext>
            </a:extLst>
          </a:blip>
          <a:srcRect/>
          <a:stretch>
            <a:fillRect/>
          </a:stretch>
        </p:blipFill>
        <p:spPr bwMode="auto">
          <a:xfrm>
            <a:off x="6429388" y="446463"/>
            <a:ext cx="1500198" cy="1125149"/>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042" y="274638"/>
            <a:ext cx="7043758" cy="978300"/>
          </a:xfrm>
        </p:spPr>
        <p:txBody>
          <a:bodyPr>
            <a:normAutofit fontScale="90000"/>
          </a:bodyPr>
          <a:lstStyle/>
          <a:p>
            <a:pPr algn="r"/>
            <a:r>
              <a:rPr lang="id-ID" sz="3600" dirty="0" smtClean="0">
                <a:latin typeface="Comic Sans MS" pitchFamily="66" charset="0"/>
              </a:rPr>
              <a:t>PROGRAM KERJA </a:t>
            </a:r>
            <a:br>
              <a:rPr lang="id-ID" sz="3600" dirty="0" smtClean="0">
                <a:latin typeface="Comic Sans MS" pitchFamily="66" charset="0"/>
              </a:rPr>
            </a:br>
            <a:r>
              <a:rPr lang="id-ID" sz="3600" dirty="0" smtClean="0">
                <a:latin typeface="Comic Sans MS" pitchFamily="66" charset="0"/>
              </a:rPr>
              <a:t>YANG TELAH DILAKSANAKAN</a:t>
            </a:r>
            <a:endParaRPr lang="en-GB" sz="3600" dirty="0">
              <a:latin typeface="Comic Sans MS" pitchFamily="66" charset="0"/>
            </a:endParaRPr>
          </a:p>
        </p:txBody>
      </p:sp>
      <p:sp>
        <p:nvSpPr>
          <p:cNvPr id="10" name="Content Placeholder 9"/>
          <p:cNvSpPr>
            <a:spLocks noGrp="1"/>
          </p:cNvSpPr>
          <p:nvPr>
            <p:ph idx="1"/>
          </p:nvPr>
        </p:nvSpPr>
        <p:spPr>
          <a:xfrm>
            <a:off x="457200" y="1428736"/>
            <a:ext cx="8229600" cy="4043378"/>
          </a:xfrm>
        </p:spPr>
        <p:txBody>
          <a:bodyPr>
            <a:normAutofit fontScale="92500" lnSpcReduction="10000"/>
          </a:bodyPr>
          <a:lstStyle/>
          <a:p>
            <a:pPr marL="514350" indent="-514350">
              <a:buNone/>
            </a:pPr>
            <a:r>
              <a:rPr lang="id-ID" sz="2800" dirty="0" smtClean="0">
                <a:latin typeface="Stencil" pitchFamily="82" charset="0"/>
              </a:rPr>
              <a:t>1. Persembahan pujian pada Ibadah Jumatan</a:t>
            </a:r>
          </a:p>
          <a:p>
            <a:pPr marL="0" indent="0">
              <a:lnSpc>
                <a:spcPct val="150000"/>
              </a:lnSpc>
              <a:buNone/>
            </a:pPr>
            <a:r>
              <a:rPr lang="id-ID" dirty="0" smtClean="0">
                <a:latin typeface="Agency FB" pitchFamily="34" charset="0"/>
              </a:rPr>
              <a:t>Nama Kegiatan             : Ibadah Jumatan PMK TES</a:t>
            </a:r>
            <a:endParaRPr lang="x-none" smtClean="0">
              <a:latin typeface="Agency FB" pitchFamily="34" charset="0"/>
            </a:endParaRPr>
          </a:p>
          <a:p>
            <a:pPr marL="0" indent="0">
              <a:buNone/>
            </a:pPr>
            <a:r>
              <a:rPr lang="id-ID" dirty="0" smtClean="0">
                <a:latin typeface="Agency FB" pitchFamily="34" charset="0"/>
              </a:rPr>
              <a:t>Hari, Tanggal                : Jumat, 24 Februari 2017</a:t>
            </a:r>
          </a:p>
          <a:p>
            <a:pPr marL="0" indent="0">
              <a:buNone/>
            </a:pPr>
            <a:r>
              <a:rPr lang="id-ID" dirty="0" smtClean="0">
                <a:latin typeface="Agency FB" pitchFamily="34" charset="0"/>
              </a:rPr>
              <a:t>Tempat			: Student Centre (SC)</a:t>
            </a:r>
            <a:endParaRPr lang="x-none" smtClean="0">
              <a:latin typeface="Agency FB" pitchFamily="34" charset="0"/>
            </a:endParaRPr>
          </a:p>
          <a:p>
            <a:pPr marL="0" indent="0">
              <a:buNone/>
            </a:pPr>
            <a:r>
              <a:rPr lang="id-ID" dirty="0" smtClean="0">
                <a:latin typeface="Agency FB" pitchFamily="34" charset="0"/>
              </a:rPr>
              <a:t>Lagu yang Dibawakan  : Kasih-Mu tiada duanya – Nikita</a:t>
            </a:r>
          </a:p>
          <a:p>
            <a:pPr marL="0" indent="0">
              <a:buNone/>
            </a:pPr>
            <a:endParaRPr lang="en-GB" b="1" dirty="0" smtClean="0">
              <a:latin typeface="Agency FB" pitchFamily="34" charset="0"/>
            </a:endParaRPr>
          </a:p>
          <a:p>
            <a:pPr marL="0" indent="0">
              <a:buNone/>
            </a:pPr>
            <a:r>
              <a:rPr lang="id-ID" sz="2800" dirty="0" smtClean="0">
                <a:latin typeface="Agency FB" pitchFamily="34" charset="0"/>
              </a:rPr>
              <a:t>Anggota Mikon yang berpartisipasi </a:t>
            </a:r>
            <a:r>
              <a:rPr lang="id-ID" sz="2800" b="1" dirty="0" smtClean="0">
                <a:latin typeface="Agency FB" pitchFamily="34" charset="0"/>
              </a:rPr>
              <a:t>29 penyanyi + 1 kondaktur + 1 pemain musik</a:t>
            </a:r>
            <a:endParaRPr lang="x-none" sz="2800" smtClean="0">
              <a:latin typeface="Agency FB" pitchFamily="34" charset="0"/>
            </a:endParaRPr>
          </a:p>
        </p:txBody>
      </p:sp>
      <p:pic>
        <p:nvPicPr>
          <p:cNvPr id="3" name="Picture 2" descr="C:\Users\Acer\Desktop\Filenya bg Richard\Mikon\not 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4412" y="4899835"/>
            <a:ext cx="2727132" cy="3817137"/>
          </a:xfrm>
          <a:prstGeom prst="rect">
            <a:avLst/>
          </a:prstGeom>
          <a:noFill/>
        </p:spPr>
      </p:pic>
      <p:pic>
        <p:nvPicPr>
          <p:cNvPr id="4" name="Picture 3" descr="C:\Users\Acer\Desktop\Filenya bg Richard\Mikon\music-note-transparent-background-clipart-panda-free-clipart-qexK9I-clipart.png"/>
          <p:cNvPicPr>
            <a:picLocks noChangeAspect="1" noChangeArrowheads="1"/>
          </p:cNvPicPr>
          <p:nvPr/>
        </p:nvPicPr>
        <p:blipFill>
          <a:blip r:embed="rId3" cstate="print"/>
          <a:srcRect/>
          <a:stretch>
            <a:fillRect/>
          </a:stretch>
        </p:blipFill>
        <p:spPr bwMode="auto">
          <a:xfrm flipH="1">
            <a:off x="1857356" y="4999027"/>
            <a:ext cx="4354549" cy="3717945"/>
          </a:xfrm>
          <a:prstGeom prst="rect">
            <a:avLst/>
          </a:prstGeom>
          <a:noFill/>
        </p:spPr>
      </p:pic>
      <p:pic>
        <p:nvPicPr>
          <p:cNvPr id="5" name="Picture 4" descr="C:\Users\Acer\Desktop\Filenya bg Richard\Mikon\Musical-notes-clip-art-clipart-music-notes-free-clipartbold.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29058" y="4876798"/>
            <a:ext cx="3070719" cy="4340240"/>
          </a:xfrm>
          <a:prstGeom prst="rect">
            <a:avLst/>
          </a:prstGeom>
          <a:noFill/>
        </p:spPr>
      </p:pic>
      <p:pic>
        <p:nvPicPr>
          <p:cNvPr id="6" name="Picture 7" descr="C:\Users\Acer\Desktop\Filenya bg Richard\Mikon\quarterrest.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72264" y="5359386"/>
            <a:ext cx="1666887" cy="3000396"/>
          </a:xfrm>
          <a:prstGeom prst="rect">
            <a:avLst/>
          </a:prstGeom>
          <a:noFill/>
        </p:spPr>
      </p:pic>
      <p:pic>
        <p:nvPicPr>
          <p:cNvPr id="7" name="Picture 8" descr="C:\Users\Acer\Desktop\Filenya bg Richard\Mikon\single-music-notes-music-note-single2.png"/>
          <p:cNvPicPr>
            <a:picLocks noChangeAspect="1" noChangeArrowheads="1"/>
          </p:cNvPicPr>
          <p:nvPr/>
        </p:nvPicPr>
        <p:blipFill>
          <a:blip r:embed="rId6" cstate="print"/>
          <a:srcRect/>
          <a:stretch>
            <a:fillRect/>
          </a:stretch>
        </p:blipFill>
        <p:spPr bwMode="auto">
          <a:xfrm>
            <a:off x="7791450" y="5859472"/>
            <a:ext cx="1352550" cy="2857500"/>
          </a:xfrm>
          <a:prstGeom prst="rect">
            <a:avLst/>
          </a:prstGeom>
          <a:noFill/>
        </p:spPr>
      </p:pic>
      <p:pic>
        <p:nvPicPr>
          <p:cNvPr id="8" name="Picture 6" descr="C:\Users\Acer\Desktop\Filenya bg Richard\Mikon\not 2.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285852" y="5643578"/>
            <a:ext cx="1485913" cy="2073285"/>
          </a:xfrm>
          <a:prstGeom prst="rect">
            <a:avLst/>
          </a:prstGeom>
          <a:noFill/>
        </p:spPr>
      </p:pic>
      <p:pic>
        <p:nvPicPr>
          <p:cNvPr id="9" name="Picture 5" descr="C:\Users\Acer\Desktop\Filenya bg Richard\Mikon\LcKb8EBca.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214942" y="4943464"/>
            <a:ext cx="2719679" cy="3844946"/>
          </a:xfrm>
          <a:prstGeom prst="rect">
            <a:avLst/>
          </a:prstGeom>
          <a:noFill/>
        </p:spPr>
      </p:pic>
      <p:pic>
        <p:nvPicPr>
          <p:cNvPr id="11" name="Picture 11" descr="C:\Users\Acer\Desktop\Filenya bg Richard\Mikon\mov_notes1.gif"/>
          <p:cNvPicPr>
            <a:picLocks noChangeAspect="1" noChangeArrowheads="1" noCrop="1"/>
          </p:cNvPicPr>
          <p:nvPr/>
        </p:nvPicPr>
        <p:blipFill>
          <a:blip r:embed="rId9" cstate="email">
            <a:extLst>
              <a:ext uri="{28A0092B-C50C-407E-A947-70E740481C1C}">
                <a14:useLocalDpi xmlns:a14="http://schemas.microsoft.com/office/drawing/2010/main"/>
              </a:ext>
            </a:extLst>
          </a:blip>
          <a:srcRect/>
          <a:stretch>
            <a:fillRect/>
          </a:stretch>
        </p:blipFill>
        <p:spPr bwMode="auto">
          <a:xfrm>
            <a:off x="142844" y="142852"/>
            <a:ext cx="1500198" cy="112514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042" y="274638"/>
            <a:ext cx="7043758" cy="978300"/>
          </a:xfrm>
        </p:spPr>
        <p:txBody>
          <a:bodyPr>
            <a:normAutofit fontScale="90000"/>
          </a:bodyPr>
          <a:lstStyle/>
          <a:p>
            <a:pPr algn="r"/>
            <a:r>
              <a:rPr lang="id-ID" sz="3600" dirty="0" smtClean="0">
                <a:latin typeface="Comic Sans MS" pitchFamily="66" charset="0"/>
              </a:rPr>
              <a:t>PROGRAM KERJA </a:t>
            </a:r>
            <a:br>
              <a:rPr lang="id-ID" sz="3600" dirty="0" smtClean="0">
                <a:latin typeface="Comic Sans MS" pitchFamily="66" charset="0"/>
              </a:rPr>
            </a:br>
            <a:r>
              <a:rPr lang="id-ID" sz="3600" dirty="0" smtClean="0">
                <a:latin typeface="Comic Sans MS" pitchFamily="66" charset="0"/>
              </a:rPr>
              <a:t>YANG TELAH DILAKSANAKAN</a:t>
            </a:r>
            <a:endParaRPr lang="en-GB" sz="3600" dirty="0">
              <a:latin typeface="Comic Sans MS" pitchFamily="66" charset="0"/>
            </a:endParaRPr>
          </a:p>
        </p:txBody>
      </p:sp>
      <p:sp>
        <p:nvSpPr>
          <p:cNvPr id="10" name="Content Placeholder 9"/>
          <p:cNvSpPr>
            <a:spLocks noGrp="1"/>
          </p:cNvSpPr>
          <p:nvPr>
            <p:ph idx="1"/>
          </p:nvPr>
        </p:nvSpPr>
        <p:spPr>
          <a:xfrm>
            <a:off x="457200" y="1428736"/>
            <a:ext cx="8229600" cy="3857652"/>
          </a:xfrm>
        </p:spPr>
        <p:txBody>
          <a:bodyPr>
            <a:normAutofit fontScale="70000" lnSpcReduction="20000"/>
          </a:bodyPr>
          <a:lstStyle/>
          <a:p>
            <a:pPr marL="514350" indent="-514350">
              <a:buNone/>
            </a:pPr>
            <a:r>
              <a:rPr lang="id-ID" sz="2800" dirty="0" smtClean="0">
                <a:latin typeface="Stencil" pitchFamily="82" charset="0"/>
              </a:rPr>
              <a:t>1. Persembahan pujian pada Ibadah Jumatan</a:t>
            </a:r>
          </a:p>
          <a:p>
            <a:pPr marL="0" indent="0" algn="ctr">
              <a:buNone/>
            </a:pPr>
            <a:r>
              <a:rPr lang="id-ID" b="1" dirty="0" smtClean="0"/>
              <a:t>KONDAKTUR : Richard (‘14) </a:t>
            </a:r>
            <a:endParaRPr lang="x-none" smtClean="0"/>
          </a:p>
          <a:p>
            <a:pPr marL="0" indent="0" algn="ctr">
              <a:buNone/>
            </a:pPr>
            <a:r>
              <a:rPr lang="id-ID" b="1" dirty="0" smtClean="0"/>
              <a:t>KEYBOARDIS : Reinhard (’14)</a:t>
            </a:r>
          </a:p>
          <a:p>
            <a:pPr marL="0" indent="0" algn="ctr">
              <a:buNone/>
            </a:pPr>
            <a:endParaRPr lang="x-none" smtClean="0"/>
          </a:p>
          <a:p>
            <a:pPr marL="0" indent="0">
              <a:buNone/>
            </a:pPr>
            <a:r>
              <a:rPr lang="id-ID" b="1" dirty="0" smtClean="0"/>
              <a:t>SOPRAN</a:t>
            </a:r>
            <a:r>
              <a:rPr lang="id-ID" dirty="0" smtClean="0"/>
              <a:t>     </a:t>
            </a:r>
            <a:r>
              <a:rPr lang="en-GB" dirty="0" smtClean="0"/>
              <a:t>    </a:t>
            </a:r>
            <a:r>
              <a:rPr lang="id-ID" dirty="0" smtClean="0"/>
              <a:t>: Lisa(‘15), Gaby H(‘15), Helen(‘15), Sheren(‘16), 		            Intan(‘16), Yustina(‘13), Gloria(‘15), Marinta(‘16), 		            Rowita(‘16), Angel(‘16)</a:t>
            </a:r>
            <a:endParaRPr lang="x-none" smtClean="0"/>
          </a:p>
          <a:p>
            <a:pPr marL="0" indent="0">
              <a:buNone/>
            </a:pPr>
            <a:r>
              <a:rPr lang="id-ID" b="1" dirty="0" smtClean="0"/>
              <a:t>ALTO           </a:t>
            </a:r>
            <a:r>
              <a:rPr lang="en-GB" b="1" dirty="0" smtClean="0"/>
              <a:t>    </a:t>
            </a:r>
            <a:r>
              <a:rPr lang="id-ID" dirty="0" smtClean="0"/>
              <a:t>: Mega(‘16), Lea(‘16), Try(‘16), Olin(‘16), Gustina(‘15), 	            Ency(‘16), Bety(‘14)</a:t>
            </a:r>
            <a:endParaRPr lang="x-none" smtClean="0"/>
          </a:p>
          <a:p>
            <a:pPr marL="0" indent="0">
              <a:buNone/>
            </a:pPr>
            <a:r>
              <a:rPr lang="id-ID" b="1" dirty="0" smtClean="0"/>
              <a:t>TENOR</a:t>
            </a:r>
            <a:r>
              <a:rPr lang="id-ID" dirty="0" smtClean="0"/>
              <a:t>            : Elfan(‘16), Yeska(‘14), Elroy(‘15), Gery(‘15), Yeriel(‘13)</a:t>
            </a:r>
            <a:endParaRPr lang="x-none" smtClean="0"/>
          </a:p>
          <a:p>
            <a:pPr marL="0" indent="0">
              <a:buNone/>
            </a:pPr>
            <a:r>
              <a:rPr lang="id-ID" b="1" dirty="0" smtClean="0"/>
              <a:t>BASS</a:t>
            </a:r>
            <a:r>
              <a:rPr lang="id-ID" dirty="0" smtClean="0"/>
              <a:t>        </a:t>
            </a:r>
            <a:r>
              <a:rPr lang="en-GB" dirty="0" smtClean="0"/>
              <a:t>       </a:t>
            </a:r>
            <a:r>
              <a:rPr lang="id-ID" dirty="0" smtClean="0"/>
              <a:t>:</a:t>
            </a:r>
            <a:r>
              <a:rPr lang="en-GB" dirty="0" smtClean="0"/>
              <a:t> </a:t>
            </a:r>
            <a:r>
              <a:rPr lang="id-ID" dirty="0" smtClean="0"/>
              <a:t>Charly(‘15), Evander(‘16), Gunawan(‘14), Gilbert(‘16),	            Christian(‘16), Stephanus(‘14), Kris(‘13)</a:t>
            </a:r>
            <a:endParaRPr lang="x-none" sz="2800" smtClean="0">
              <a:latin typeface="Agency FB" pitchFamily="34" charset="0"/>
            </a:endParaRPr>
          </a:p>
        </p:txBody>
      </p:sp>
      <p:pic>
        <p:nvPicPr>
          <p:cNvPr id="3" name="Picture 2" descr="C:\Users\Acer\Desktop\Filenya bg Richard\Mikon\not 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4412" y="4899835"/>
            <a:ext cx="2727132" cy="3817137"/>
          </a:xfrm>
          <a:prstGeom prst="rect">
            <a:avLst/>
          </a:prstGeom>
          <a:noFill/>
        </p:spPr>
      </p:pic>
      <p:pic>
        <p:nvPicPr>
          <p:cNvPr id="4" name="Picture 3" descr="C:\Users\Acer\Desktop\Filenya bg Richard\Mikon\music-note-transparent-background-clipart-panda-free-clipart-qexK9I-clipart.png"/>
          <p:cNvPicPr>
            <a:picLocks noChangeAspect="1" noChangeArrowheads="1"/>
          </p:cNvPicPr>
          <p:nvPr/>
        </p:nvPicPr>
        <p:blipFill>
          <a:blip r:embed="rId3" cstate="print"/>
          <a:srcRect/>
          <a:stretch>
            <a:fillRect/>
          </a:stretch>
        </p:blipFill>
        <p:spPr bwMode="auto">
          <a:xfrm flipH="1">
            <a:off x="1857356" y="4999027"/>
            <a:ext cx="4354549" cy="3717945"/>
          </a:xfrm>
          <a:prstGeom prst="rect">
            <a:avLst/>
          </a:prstGeom>
          <a:noFill/>
        </p:spPr>
      </p:pic>
      <p:pic>
        <p:nvPicPr>
          <p:cNvPr id="5" name="Picture 4" descr="C:\Users\Acer\Desktop\Filenya bg Richard\Mikon\Musical-notes-clip-art-clipart-music-notes-free-clipartbold.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29058" y="4876798"/>
            <a:ext cx="3070719" cy="4340240"/>
          </a:xfrm>
          <a:prstGeom prst="rect">
            <a:avLst/>
          </a:prstGeom>
          <a:noFill/>
        </p:spPr>
      </p:pic>
      <p:pic>
        <p:nvPicPr>
          <p:cNvPr id="6" name="Picture 7" descr="C:\Users\Acer\Desktop\Filenya bg Richard\Mikon\quarterrest.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72264" y="5359386"/>
            <a:ext cx="1666887" cy="3000396"/>
          </a:xfrm>
          <a:prstGeom prst="rect">
            <a:avLst/>
          </a:prstGeom>
          <a:noFill/>
        </p:spPr>
      </p:pic>
      <p:pic>
        <p:nvPicPr>
          <p:cNvPr id="7" name="Picture 8" descr="C:\Users\Acer\Desktop\Filenya bg Richard\Mikon\single-music-notes-music-note-single2.png"/>
          <p:cNvPicPr>
            <a:picLocks noChangeAspect="1" noChangeArrowheads="1"/>
          </p:cNvPicPr>
          <p:nvPr/>
        </p:nvPicPr>
        <p:blipFill>
          <a:blip r:embed="rId6" cstate="print"/>
          <a:srcRect/>
          <a:stretch>
            <a:fillRect/>
          </a:stretch>
        </p:blipFill>
        <p:spPr bwMode="auto">
          <a:xfrm>
            <a:off x="7791450" y="5859472"/>
            <a:ext cx="1352550" cy="2857500"/>
          </a:xfrm>
          <a:prstGeom prst="rect">
            <a:avLst/>
          </a:prstGeom>
          <a:noFill/>
        </p:spPr>
      </p:pic>
      <p:pic>
        <p:nvPicPr>
          <p:cNvPr id="8" name="Picture 6" descr="C:\Users\Acer\Desktop\Filenya bg Richard\Mikon\not 2.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285852" y="5643578"/>
            <a:ext cx="1485913" cy="2073285"/>
          </a:xfrm>
          <a:prstGeom prst="rect">
            <a:avLst/>
          </a:prstGeom>
          <a:noFill/>
        </p:spPr>
      </p:pic>
      <p:pic>
        <p:nvPicPr>
          <p:cNvPr id="9" name="Picture 5" descr="C:\Users\Acer\Desktop\Filenya bg Richard\Mikon\LcKb8EBca.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214942" y="4943464"/>
            <a:ext cx="2719679" cy="3844946"/>
          </a:xfrm>
          <a:prstGeom prst="rect">
            <a:avLst/>
          </a:prstGeom>
          <a:noFill/>
        </p:spPr>
      </p:pic>
      <p:pic>
        <p:nvPicPr>
          <p:cNvPr id="11" name="Picture 11" descr="C:\Users\Acer\Desktop\Filenya bg Richard\Mikon\mov_notes1.gif"/>
          <p:cNvPicPr>
            <a:picLocks noChangeAspect="1" noChangeArrowheads="1" noCrop="1"/>
          </p:cNvPicPr>
          <p:nvPr/>
        </p:nvPicPr>
        <p:blipFill>
          <a:blip r:embed="rId9" cstate="email">
            <a:extLst>
              <a:ext uri="{28A0092B-C50C-407E-A947-70E740481C1C}">
                <a14:useLocalDpi xmlns:a14="http://schemas.microsoft.com/office/drawing/2010/main"/>
              </a:ext>
            </a:extLst>
          </a:blip>
          <a:srcRect/>
          <a:stretch>
            <a:fillRect/>
          </a:stretch>
        </p:blipFill>
        <p:spPr bwMode="auto">
          <a:xfrm>
            <a:off x="142844" y="142852"/>
            <a:ext cx="1500198" cy="1125149"/>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042" y="274638"/>
            <a:ext cx="7043758" cy="978300"/>
          </a:xfrm>
        </p:spPr>
        <p:txBody>
          <a:bodyPr>
            <a:normAutofit fontScale="90000"/>
          </a:bodyPr>
          <a:lstStyle/>
          <a:p>
            <a:pPr algn="r"/>
            <a:r>
              <a:rPr lang="id-ID" sz="3600" dirty="0" smtClean="0">
                <a:latin typeface="Comic Sans MS" pitchFamily="66" charset="0"/>
              </a:rPr>
              <a:t>PROGRAM KERJA </a:t>
            </a:r>
            <a:br>
              <a:rPr lang="id-ID" sz="3600" dirty="0" smtClean="0">
                <a:latin typeface="Comic Sans MS" pitchFamily="66" charset="0"/>
              </a:rPr>
            </a:br>
            <a:r>
              <a:rPr lang="id-ID" sz="3600" dirty="0" smtClean="0">
                <a:latin typeface="Comic Sans MS" pitchFamily="66" charset="0"/>
              </a:rPr>
              <a:t>YANG TELAH DILAKSANAKAN</a:t>
            </a:r>
            <a:endParaRPr lang="en-GB" sz="3600" dirty="0">
              <a:latin typeface="Comic Sans MS" pitchFamily="66" charset="0"/>
            </a:endParaRPr>
          </a:p>
        </p:txBody>
      </p:sp>
      <p:sp>
        <p:nvSpPr>
          <p:cNvPr id="10" name="Content Placeholder 9"/>
          <p:cNvSpPr>
            <a:spLocks noGrp="1"/>
          </p:cNvSpPr>
          <p:nvPr>
            <p:ph idx="1"/>
          </p:nvPr>
        </p:nvSpPr>
        <p:spPr>
          <a:xfrm>
            <a:off x="457200" y="1428736"/>
            <a:ext cx="8229600" cy="4071966"/>
          </a:xfrm>
        </p:spPr>
        <p:txBody>
          <a:bodyPr>
            <a:normAutofit fontScale="92500" lnSpcReduction="10000"/>
          </a:bodyPr>
          <a:lstStyle/>
          <a:p>
            <a:pPr marL="514350" indent="-514350">
              <a:buNone/>
            </a:pPr>
            <a:r>
              <a:rPr lang="id-ID" sz="2800" dirty="0" smtClean="0">
                <a:latin typeface="Stencil" pitchFamily="82" charset="0"/>
              </a:rPr>
              <a:t>2. Latihan untuk Persembahan pujian </a:t>
            </a:r>
          </a:p>
          <a:p>
            <a:pPr marL="514350" indent="-514350">
              <a:buNone/>
            </a:pPr>
            <a:r>
              <a:rPr lang="id-ID" sz="2800" dirty="0" smtClean="0">
                <a:latin typeface="Stencil" pitchFamily="82" charset="0"/>
              </a:rPr>
              <a:t>	pada Ibadah Jumatan</a:t>
            </a:r>
          </a:p>
          <a:p>
            <a:pPr marL="514350" indent="-514350">
              <a:buNone/>
            </a:pPr>
            <a:endParaRPr lang="id-ID" sz="2800" dirty="0" smtClean="0">
              <a:latin typeface="Stencil" pitchFamily="82" charset="0"/>
            </a:endParaRPr>
          </a:p>
          <a:p>
            <a:pPr marL="514350" indent="-514350">
              <a:buNone/>
            </a:pPr>
            <a:r>
              <a:rPr lang="id-ID" sz="2800" dirty="0" smtClean="0">
                <a:latin typeface="Agency FB" pitchFamily="34" charset="0"/>
              </a:rPr>
              <a:t>Pertemuan :</a:t>
            </a:r>
          </a:p>
          <a:p>
            <a:pPr marL="514350" indent="-514350">
              <a:buNone/>
            </a:pPr>
            <a:r>
              <a:rPr lang="id-ID" sz="2800" dirty="0" smtClean="0">
                <a:latin typeface="Agency FB" pitchFamily="34" charset="0"/>
              </a:rPr>
              <a:t>1. Kamis, 9 Februari 2017 &gt;&gt; Seminar SC &gt;&gt; Hadir : 17 Orang</a:t>
            </a:r>
          </a:p>
          <a:p>
            <a:pPr marL="514350" indent="-514350">
              <a:buNone/>
            </a:pPr>
            <a:r>
              <a:rPr lang="id-ID" sz="2800" dirty="0" smtClean="0">
                <a:latin typeface="Agency FB" pitchFamily="34" charset="0"/>
              </a:rPr>
              <a:t>2. Sabtu, 11 Februari 2017 &gt;&gt; BAA Lama &gt;&gt; Hadir : 18 Oorang</a:t>
            </a:r>
            <a:endParaRPr lang="id-ID" sz="2800" dirty="0">
              <a:latin typeface="Agency FB" pitchFamily="34" charset="0"/>
            </a:endParaRPr>
          </a:p>
          <a:p>
            <a:pPr marL="514350" indent="-514350">
              <a:buNone/>
            </a:pPr>
            <a:r>
              <a:rPr lang="id-ID" sz="2800" dirty="0" smtClean="0">
                <a:latin typeface="Agency FB" pitchFamily="34" charset="0"/>
              </a:rPr>
              <a:t>3. Kamis, 16 Februari 2017 &gt;&gt; Seminar SC &gt;&gt; Hadir : 20 Orang</a:t>
            </a:r>
          </a:p>
          <a:p>
            <a:pPr marL="514350" indent="-514350">
              <a:buNone/>
            </a:pPr>
            <a:r>
              <a:rPr lang="id-ID" sz="2800" dirty="0" smtClean="0">
                <a:latin typeface="Agency FB" pitchFamily="34" charset="0"/>
              </a:rPr>
              <a:t>4. Selasa, 21 Februari 2017 &gt;&gt; BAA Lama &gt;&gt; Hadir : 29 Orang</a:t>
            </a:r>
          </a:p>
          <a:p>
            <a:pPr marL="514350" indent="-514350">
              <a:buNone/>
            </a:pPr>
            <a:r>
              <a:rPr lang="id-ID" sz="2800" dirty="0" smtClean="0">
                <a:latin typeface="Agency FB" pitchFamily="34" charset="0"/>
              </a:rPr>
              <a:t>5. Kamis, 23 Februari 2017 &gt;&gt; Seminar SC &gt;&gt; Hadir : 31 Orang</a:t>
            </a:r>
          </a:p>
        </p:txBody>
      </p:sp>
      <p:pic>
        <p:nvPicPr>
          <p:cNvPr id="3" name="Picture 2" descr="C:\Users\Acer\Desktop\Filenya bg Richard\Mikon\not 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4412" y="4899835"/>
            <a:ext cx="2727132" cy="3817137"/>
          </a:xfrm>
          <a:prstGeom prst="rect">
            <a:avLst/>
          </a:prstGeom>
          <a:noFill/>
        </p:spPr>
      </p:pic>
      <p:pic>
        <p:nvPicPr>
          <p:cNvPr id="4" name="Picture 3" descr="C:\Users\Acer\Desktop\Filenya bg Richard\Mikon\music-note-transparent-background-clipart-panda-free-clipart-qexK9I-clipart.png"/>
          <p:cNvPicPr>
            <a:picLocks noChangeAspect="1" noChangeArrowheads="1"/>
          </p:cNvPicPr>
          <p:nvPr/>
        </p:nvPicPr>
        <p:blipFill>
          <a:blip r:embed="rId3" cstate="print"/>
          <a:srcRect/>
          <a:stretch>
            <a:fillRect/>
          </a:stretch>
        </p:blipFill>
        <p:spPr bwMode="auto">
          <a:xfrm flipH="1">
            <a:off x="1857356" y="4999027"/>
            <a:ext cx="4354549" cy="3717945"/>
          </a:xfrm>
          <a:prstGeom prst="rect">
            <a:avLst/>
          </a:prstGeom>
          <a:noFill/>
        </p:spPr>
      </p:pic>
      <p:pic>
        <p:nvPicPr>
          <p:cNvPr id="5" name="Picture 4" descr="C:\Users\Acer\Desktop\Filenya bg Richard\Mikon\Musical-notes-clip-art-clipart-music-notes-free-clipartbold.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29058" y="4876798"/>
            <a:ext cx="3070719" cy="4340240"/>
          </a:xfrm>
          <a:prstGeom prst="rect">
            <a:avLst/>
          </a:prstGeom>
          <a:noFill/>
        </p:spPr>
      </p:pic>
      <p:pic>
        <p:nvPicPr>
          <p:cNvPr id="6" name="Picture 7" descr="C:\Users\Acer\Desktop\Filenya bg Richard\Mikon\quarterrest.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72264" y="5359386"/>
            <a:ext cx="1666887" cy="3000396"/>
          </a:xfrm>
          <a:prstGeom prst="rect">
            <a:avLst/>
          </a:prstGeom>
          <a:noFill/>
        </p:spPr>
      </p:pic>
      <p:pic>
        <p:nvPicPr>
          <p:cNvPr id="7" name="Picture 8" descr="C:\Users\Acer\Desktop\Filenya bg Richard\Mikon\single-music-notes-music-note-single2.png"/>
          <p:cNvPicPr>
            <a:picLocks noChangeAspect="1" noChangeArrowheads="1"/>
          </p:cNvPicPr>
          <p:nvPr/>
        </p:nvPicPr>
        <p:blipFill>
          <a:blip r:embed="rId6" cstate="print"/>
          <a:srcRect/>
          <a:stretch>
            <a:fillRect/>
          </a:stretch>
        </p:blipFill>
        <p:spPr bwMode="auto">
          <a:xfrm>
            <a:off x="7791450" y="5859472"/>
            <a:ext cx="1352550" cy="2857500"/>
          </a:xfrm>
          <a:prstGeom prst="rect">
            <a:avLst/>
          </a:prstGeom>
          <a:noFill/>
        </p:spPr>
      </p:pic>
      <p:pic>
        <p:nvPicPr>
          <p:cNvPr id="8" name="Picture 6" descr="C:\Users\Acer\Desktop\Filenya bg Richard\Mikon\not 2.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285852" y="5643578"/>
            <a:ext cx="1485913" cy="2073285"/>
          </a:xfrm>
          <a:prstGeom prst="rect">
            <a:avLst/>
          </a:prstGeom>
          <a:noFill/>
        </p:spPr>
      </p:pic>
      <p:pic>
        <p:nvPicPr>
          <p:cNvPr id="9" name="Picture 5" descr="C:\Users\Acer\Desktop\Filenya bg Richard\Mikon\LcKb8EBca.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214942" y="4943464"/>
            <a:ext cx="2719679" cy="3844946"/>
          </a:xfrm>
          <a:prstGeom prst="rect">
            <a:avLst/>
          </a:prstGeom>
          <a:noFill/>
        </p:spPr>
      </p:pic>
      <p:pic>
        <p:nvPicPr>
          <p:cNvPr id="11" name="Picture 11" descr="C:\Users\Acer\Desktop\Filenya bg Richard\Mikon\mov_notes1.gif"/>
          <p:cNvPicPr>
            <a:picLocks noChangeAspect="1" noChangeArrowheads="1" noCrop="1"/>
          </p:cNvPicPr>
          <p:nvPr/>
        </p:nvPicPr>
        <p:blipFill>
          <a:blip r:embed="rId9" cstate="email">
            <a:extLst>
              <a:ext uri="{28A0092B-C50C-407E-A947-70E740481C1C}">
                <a14:useLocalDpi xmlns:a14="http://schemas.microsoft.com/office/drawing/2010/main"/>
              </a:ext>
            </a:extLst>
          </a:blip>
          <a:srcRect/>
          <a:stretch>
            <a:fillRect/>
          </a:stretch>
        </p:blipFill>
        <p:spPr bwMode="auto">
          <a:xfrm>
            <a:off x="142844" y="142852"/>
            <a:ext cx="1500198" cy="112514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042" y="274638"/>
            <a:ext cx="7043758" cy="978300"/>
          </a:xfrm>
        </p:spPr>
        <p:txBody>
          <a:bodyPr>
            <a:normAutofit fontScale="90000"/>
          </a:bodyPr>
          <a:lstStyle/>
          <a:p>
            <a:pPr algn="r"/>
            <a:r>
              <a:rPr lang="id-ID" sz="3600" dirty="0" smtClean="0">
                <a:latin typeface="Comic Sans MS" pitchFamily="66" charset="0"/>
              </a:rPr>
              <a:t>PROGRAM KERJA </a:t>
            </a:r>
            <a:br>
              <a:rPr lang="id-ID" sz="3600" dirty="0" smtClean="0">
                <a:latin typeface="Comic Sans MS" pitchFamily="66" charset="0"/>
              </a:rPr>
            </a:br>
            <a:r>
              <a:rPr lang="id-ID" sz="3600" dirty="0" smtClean="0">
                <a:latin typeface="Comic Sans MS" pitchFamily="66" charset="0"/>
              </a:rPr>
              <a:t>YANG TELAH DILAKSANAKAN</a:t>
            </a:r>
            <a:endParaRPr lang="en-GB" sz="3600" dirty="0">
              <a:latin typeface="Comic Sans MS" pitchFamily="66" charset="0"/>
            </a:endParaRPr>
          </a:p>
        </p:txBody>
      </p:sp>
      <p:sp>
        <p:nvSpPr>
          <p:cNvPr id="10" name="Content Placeholder 9"/>
          <p:cNvSpPr>
            <a:spLocks noGrp="1"/>
          </p:cNvSpPr>
          <p:nvPr>
            <p:ph idx="1"/>
          </p:nvPr>
        </p:nvSpPr>
        <p:spPr>
          <a:xfrm>
            <a:off x="457200" y="1428736"/>
            <a:ext cx="8229600" cy="4071966"/>
          </a:xfrm>
        </p:spPr>
        <p:txBody>
          <a:bodyPr>
            <a:normAutofit/>
          </a:bodyPr>
          <a:lstStyle/>
          <a:p>
            <a:pPr marL="514350" indent="-514350">
              <a:buNone/>
            </a:pPr>
            <a:r>
              <a:rPr lang="id-ID" sz="2800" dirty="0" smtClean="0">
                <a:latin typeface="Stencil" pitchFamily="82" charset="0"/>
              </a:rPr>
              <a:t>3. Singer pada ibadah jumatan</a:t>
            </a:r>
          </a:p>
          <a:p>
            <a:pPr marL="514350" indent="-514350">
              <a:buNone/>
            </a:pPr>
            <a:endParaRPr lang="id-ID" sz="2800" dirty="0" smtClean="0">
              <a:latin typeface="Agency FB" pitchFamily="34" charset="0"/>
            </a:endParaRPr>
          </a:p>
          <a:p>
            <a:pPr marL="514350" indent="-514350">
              <a:buNone/>
            </a:pPr>
            <a:r>
              <a:rPr lang="id-ID" sz="2800" dirty="0" smtClean="0">
                <a:latin typeface="Agency FB" pitchFamily="34" charset="0"/>
              </a:rPr>
              <a:t>1.  Jumat, 10 Maret 2017 &gt;&gt; kak Windy Herlin dan bang Andre</a:t>
            </a:r>
          </a:p>
          <a:p>
            <a:pPr marL="514350" indent="-514350">
              <a:buNone/>
            </a:pPr>
            <a:r>
              <a:rPr lang="id-ID" sz="2800" dirty="0" smtClean="0">
                <a:latin typeface="Agency FB" pitchFamily="34" charset="0"/>
              </a:rPr>
              <a:t>2. Jumat, 17 Maret 2017 &gt;&gt; Elfan dan Novita</a:t>
            </a:r>
          </a:p>
          <a:p>
            <a:pPr marL="514350" indent="-514350">
              <a:buNone/>
            </a:pPr>
            <a:r>
              <a:rPr lang="id-ID" sz="2800" dirty="0" smtClean="0">
                <a:latin typeface="Agency FB" pitchFamily="34" charset="0"/>
              </a:rPr>
              <a:t>3. Jumat, 24 Maret 2017 &gt;&gt; Gunawan dan Yosia </a:t>
            </a:r>
          </a:p>
          <a:p>
            <a:pPr marL="514350" indent="-514350">
              <a:buNone/>
            </a:pPr>
            <a:r>
              <a:rPr lang="id-ID" sz="2800" dirty="0" smtClean="0">
                <a:latin typeface="Agency FB" pitchFamily="34" charset="0"/>
              </a:rPr>
              <a:t>4. Jumat, 7 April 2017 &gt;&gt; Lola dan Bagas</a:t>
            </a:r>
          </a:p>
        </p:txBody>
      </p:sp>
      <p:pic>
        <p:nvPicPr>
          <p:cNvPr id="3" name="Picture 2" descr="C:\Users\Acer\Desktop\Filenya bg Richard\Mikon\not 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4412" y="4899835"/>
            <a:ext cx="2727132" cy="3817137"/>
          </a:xfrm>
          <a:prstGeom prst="rect">
            <a:avLst/>
          </a:prstGeom>
          <a:noFill/>
        </p:spPr>
      </p:pic>
      <p:pic>
        <p:nvPicPr>
          <p:cNvPr id="4" name="Picture 3" descr="C:\Users\Acer\Desktop\Filenya bg Richard\Mikon\music-note-transparent-background-clipart-panda-free-clipart-qexK9I-clipart.png"/>
          <p:cNvPicPr>
            <a:picLocks noChangeAspect="1" noChangeArrowheads="1"/>
          </p:cNvPicPr>
          <p:nvPr/>
        </p:nvPicPr>
        <p:blipFill>
          <a:blip r:embed="rId3" cstate="print"/>
          <a:srcRect/>
          <a:stretch>
            <a:fillRect/>
          </a:stretch>
        </p:blipFill>
        <p:spPr bwMode="auto">
          <a:xfrm flipH="1">
            <a:off x="1857356" y="4999027"/>
            <a:ext cx="4354549" cy="3717945"/>
          </a:xfrm>
          <a:prstGeom prst="rect">
            <a:avLst/>
          </a:prstGeom>
          <a:noFill/>
        </p:spPr>
      </p:pic>
      <p:pic>
        <p:nvPicPr>
          <p:cNvPr id="5" name="Picture 4" descr="C:\Users\Acer\Desktop\Filenya bg Richard\Mikon\Musical-notes-clip-art-clipart-music-notes-free-clipartbold.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29058" y="4876798"/>
            <a:ext cx="3070719" cy="4340240"/>
          </a:xfrm>
          <a:prstGeom prst="rect">
            <a:avLst/>
          </a:prstGeom>
          <a:noFill/>
        </p:spPr>
      </p:pic>
      <p:pic>
        <p:nvPicPr>
          <p:cNvPr id="6" name="Picture 7" descr="C:\Users\Acer\Desktop\Filenya bg Richard\Mikon\quarterrest.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72264" y="5359386"/>
            <a:ext cx="1666887" cy="3000396"/>
          </a:xfrm>
          <a:prstGeom prst="rect">
            <a:avLst/>
          </a:prstGeom>
          <a:noFill/>
        </p:spPr>
      </p:pic>
      <p:pic>
        <p:nvPicPr>
          <p:cNvPr id="7" name="Picture 8" descr="C:\Users\Acer\Desktop\Filenya bg Richard\Mikon\single-music-notes-music-note-single2.png"/>
          <p:cNvPicPr>
            <a:picLocks noChangeAspect="1" noChangeArrowheads="1"/>
          </p:cNvPicPr>
          <p:nvPr/>
        </p:nvPicPr>
        <p:blipFill>
          <a:blip r:embed="rId6" cstate="print"/>
          <a:srcRect/>
          <a:stretch>
            <a:fillRect/>
          </a:stretch>
        </p:blipFill>
        <p:spPr bwMode="auto">
          <a:xfrm>
            <a:off x="7791450" y="5859472"/>
            <a:ext cx="1352550" cy="2857500"/>
          </a:xfrm>
          <a:prstGeom prst="rect">
            <a:avLst/>
          </a:prstGeom>
          <a:noFill/>
        </p:spPr>
      </p:pic>
      <p:pic>
        <p:nvPicPr>
          <p:cNvPr id="8" name="Picture 6" descr="C:\Users\Acer\Desktop\Filenya bg Richard\Mikon\not 2.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285852" y="5643578"/>
            <a:ext cx="1485913" cy="2073285"/>
          </a:xfrm>
          <a:prstGeom prst="rect">
            <a:avLst/>
          </a:prstGeom>
          <a:noFill/>
        </p:spPr>
      </p:pic>
      <p:pic>
        <p:nvPicPr>
          <p:cNvPr id="9" name="Picture 5" descr="C:\Users\Acer\Desktop\Filenya bg Richard\Mikon\LcKb8EBca.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214942" y="4943464"/>
            <a:ext cx="2719679" cy="3844946"/>
          </a:xfrm>
          <a:prstGeom prst="rect">
            <a:avLst/>
          </a:prstGeom>
          <a:noFill/>
        </p:spPr>
      </p:pic>
      <p:pic>
        <p:nvPicPr>
          <p:cNvPr id="11" name="Picture 11" descr="C:\Users\Acer\Desktop\Filenya bg Richard\Mikon\mov_notes1.gif"/>
          <p:cNvPicPr>
            <a:picLocks noChangeAspect="1" noChangeArrowheads="1" noCrop="1"/>
          </p:cNvPicPr>
          <p:nvPr/>
        </p:nvPicPr>
        <p:blipFill>
          <a:blip r:embed="rId9" cstate="email">
            <a:extLst>
              <a:ext uri="{28A0092B-C50C-407E-A947-70E740481C1C}">
                <a14:useLocalDpi xmlns:a14="http://schemas.microsoft.com/office/drawing/2010/main"/>
              </a:ext>
            </a:extLst>
          </a:blip>
          <a:srcRect/>
          <a:stretch>
            <a:fillRect/>
          </a:stretch>
        </p:blipFill>
        <p:spPr bwMode="auto">
          <a:xfrm>
            <a:off x="142844" y="142852"/>
            <a:ext cx="1500198" cy="112514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042" y="274638"/>
            <a:ext cx="7043758" cy="978300"/>
          </a:xfrm>
        </p:spPr>
        <p:txBody>
          <a:bodyPr>
            <a:normAutofit fontScale="90000"/>
          </a:bodyPr>
          <a:lstStyle/>
          <a:p>
            <a:pPr algn="r"/>
            <a:r>
              <a:rPr lang="id-ID" sz="3600" dirty="0" smtClean="0">
                <a:latin typeface="Comic Sans MS" pitchFamily="66" charset="0"/>
              </a:rPr>
              <a:t>PROGRAM KERJA </a:t>
            </a:r>
            <a:br>
              <a:rPr lang="id-ID" sz="3600" dirty="0" smtClean="0">
                <a:latin typeface="Comic Sans MS" pitchFamily="66" charset="0"/>
              </a:rPr>
            </a:br>
            <a:r>
              <a:rPr lang="id-ID" sz="3600" dirty="0" smtClean="0">
                <a:latin typeface="Comic Sans MS" pitchFamily="66" charset="0"/>
              </a:rPr>
              <a:t>YANG SEDANG DILAKSANAKAN</a:t>
            </a:r>
            <a:endParaRPr lang="en-GB" sz="3600" dirty="0">
              <a:latin typeface="Comic Sans MS" pitchFamily="66" charset="0"/>
            </a:endParaRPr>
          </a:p>
        </p:txBody>
      </p:sp>
      <p:sp>
        <p:nvSpPr>
          <p:cNvPr id="10" name="Content Placeholder 9"/>
          <p:cNvSpPr>
            <a:spLocks noGrp="1"/>
          </p:cNvSpPr>
          <p:nvPr>
            <p:ph idx="1"/>
          </p:nvPr>
        </p:nvSpPr>
        <p:spPr>
          <a:xfrm>
            <a:off x="457200" y="2000240"/>
            <a:ext cx="8229600" cy="3614750"/>
          </a:xfrm>
        </p:spPr>
        <p:txBody>
          <a:bodyPr>
            <a:normAutofit fontScale="77500" lnSpcReduction="20000"/>
          </a:bodyPr>
          <a:lstStyle/>
          <a:p>
            <a:pPr marL="514350" indent="-514350">
              <a:buNone/>
            </a:pPr>
            <a:r>
              <a:rPr lang="id-ID" sz="2800" dirty="0" smtClean="0">
                <a:latin typeface="Agency FB" pitchFamily="34" charset="0"/>
              </a:rPr>
              <a:t>Pertemuan :</a:t>
            </a:r>
          </a:p>
          <a:p>
            <a:pPr marL="514350" indent="-514350">
              <a:buNone/>
            </a:pPr>
            <a:r>
              <a:rPr lang="id-ID" sz="2800" dirty="0" smtClean="0">
                <a:latin typeface="Agency FB" pitchFamily="34" charset="0"/>
              </a:rPr>
              <a:t>1. Kamis, 23 Maret 2017 &gt;&gt; Seminar SC &gt;&gt; Hadir : 12 Orang</a:t>
            </a:r>
          </a:p>
          <a:p>
            <a:pPr marL="514350" indent="-514350">
              <a:buNone/>
            </a:pPr>
            <a:r>
              <a:rPr lang="id-ID" sz="2800" dirty="0" smtClean="0">
                <a:latin typeface="Agency FB" pitchFamily="34" charset="0"/>
              </a:rPr>
              <a:t>2. Kamis, 30 Maret 2017 &gt;&gt; Seminar SC &gt;&gt; Hadir : 14 Orang</a:t>
            </a:r>
          </a:p>
          <a:p>
            <a:pPr marL="514350" indent="-514350">
              <a:buNone/>
            </a:pPr>
            <a:r>
              <a:rPr lang="id-ID" sz="2800" dirty="0" smtClean="0">
                <a:latin typeface="Agency FB" pitchFamily="34" charset="0"/>
              </a:rPr>
              <a:t>3. Selasa, 4 April 2017 &gt;&gt; BAA Lama &gt;&gt; Hadir : 15 Orang</a:t>
            </a:r>
          </a:p>
          <a:p>
            <a:pPr marL="514350" indent="-514350">
              <a:buNone/>
            </a:pPr>
            <a:r>
              <a:rPr lang="id-ID" sz="2800" dirty="0" smtClean="0">
                <a:latin typeface="Agency FB" pitchFamily="34" charset="0"/>
              </a:rPr>
              <a:t>4. Kamis, 6 April 2017 &gt;&gt; Seminar SC &gt;&gt; Hadir : 14 Orang</a:t>
            </a:r>
          </a:p>
          <a:p>
            <a:pPr marL="514350" indent="-514350">
              <a:buNone/>
            </a:pPr>
            <a:r>
              <a:rPr lang="id-ID" sz="2800" dirty="0" smtClean="0">
                <a:latin typeface="Agency FB" pitchFamily="34" charset="0"/>
              </a:rPr>
              <a:t>5. Kamis, 13 April 2017 &gt;&gt; Seminar SC &gt;&gt; Hadir : 15 Orang</a:t>
            </a:r>
          </a:p>
          <a:p>
            <a:pPr marL="514350" indent="-514350">
              <a:buNone/>
            </a:pPr>
            <a:r>
              <a:rPr lang="id-ID" sz="2800" dirty="0" smtClean="0">
                <a:latin typeface="Agency FB" pitchFamily="34" charset="0"/>
              </a:rPr>
              <a:t>6. Sabtu, 15 April 2017 &gt;&gt; BAA Lama &gt;&gt; Hadir : 16 Orang</a:t>
            </a:r>
          </a:p>
          <a:p>
            <a:pPr marL="514350" indent="-514350">
              <a:buNone/>
            </a:pPr>
            <a:r>
              <a:rPr lang="id-ID" sz="2800" dirty="0" smtClean="0">
                <a:latin typeface="Agency FB" pitchFamily="34" charset="0"/>
              </a:rPr>
              <a:t>7. Selasa, 18 April 2017 &gt;&gt; BAA Lama &gt;&gt; Hadir : 17 Oarng</a:t>
            </a:r>
          </a:p>
          <a:p>
            <a:pPr marL="514350" indent="-514350">
              <a:buNone/>
            </a:pPr>
            <a:r>
              <a:rPr lang="id-ID" sz="2800" dirty="0" smtClean="0">
                <a:latin typeface="Agency FB" pitchFamily="34" charset="0"/>
              </a:rPr>
              <a:t>8. Kamis, 20 April 2017 &gt;&gt; E301 &gt;&gt; Hadir : 16 Orang</a:t>
            </a:r>
          </a:p>
          <a:p>
            <a:pPr marL="514350" indent="-514350">
              <a:buNone/>
            </a:pPr>
            <a:r>
              <a:rPr lang="id-ID" sz="2800" dirty="0" smtClean="0">
                <a:latin typeface="Agency FB" pitchFamily="34" charset="0"/>
              </a:rPr>
              <a:t>9. Sabtu, 22 April 2017 &gt;&gt; BAA Lama &gt;&gt; Hadir : 25 Orang</a:t>
            </a:r>
          </a:p>
        </p:txBody>
      </p:sp>
      <p:pic>
        <p:nvPicPr>
          <p:cNvPr id="3" name="Picture 2" descr="C:\Users\Acer\Desktop\Filenya bg Richard\Mikon\not 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4412" y="4899835"/>
            <a:ext cx="2727132" cy="3817137"/>
          </a:xfrm>
          <a:prstGeom prst="rect">
            <a:avLst/>
          </a:prstGeom>
          <a:noFill/>
        </p:spPr>
      </p:pic>
      <p:pic>
        <p:nvPicPr>
          <p:cNvPr id="4" name="Picture 3" descr="C:\Users\Acer\Desktop\Filenya bg Richard\Mikon\music-note-transparent-background-clipart-panda-free-clipart-qexK9I-clipart.png"/>
          <p:cNvPicPr>
            <a:picLocks noChangeAspect="1" noChangeArrowheads="1"/>
          </p:cNvPicPr>
          <p:nvPr/>
        </p:nvPicPr>
        <p:blipFill>
          <a:blip r:embed="rId3" cstate="print"/>
          <a:srcRect/>
          <a:stretch>
            <a:fillRect/>
          </a:stretch>
        </p:blipFill>
        <p:spPr bwMode="auto">
          <a:xfrm flipH="1">
            <a:off x="1857356" y="4999027"/>
            <a:ext cx="4354549" cy="3717945"/>
          </a:xfrm>
          <a:prstGeom prst="rect">
            <a:avLst/>
          </a:prstGeom>
          <a:noFill/>
        </p:spPr>
      </p:pic>
      <p:pic>
        <p:nvPicPr>
          <p:cNvPr id="5" name="Picture 4" descr="C:\Users\Acer\Desktop\Filenya bg Richard\Mikon\Musical-notes-clip-art-clipart-music-notes-free-clipartbold.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29058" y="4876798"/>
            <a:ext cx="3070719" cy="4340240"/>
          </a:xfrm>
          <a:prstGeom prst="rect">
            <a:avLst/>
          </a:prstGeom>
          <a:noFill/>
        </p:spPr>
      </p:pic>
      <p:pic>
        <p:nvPicPr>
          <p:cNvPr id="6" name="Picture 7" descr="C:\Users\Acer\Desktop\Filenya bg Richard\Mikon\quarterrest.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72264" y="5359386"/>
            <a:ext cx="1666887" cy="3000396"/>
          </a:xfrm>
          <a:prstGeom prst="rect">
            <a:avLst/>
          </a:prstGeom>
          <a:noFill/>
        </p:spPr>
      </p:pic>
      <p:pic>
        <p:nvPicPr>
          <p:cNvPr id="7" name="Picture 8" descr="C:\Users\Acer\Desktop\Filenya bg Richard\Mikon\single-music-notes-music-note-single2.png"/>
          <p:cNvPicPr>
            <a:picLocks noChangeAspect="1" noChangeArrowheads="1"/>
          </p:cNvPicPr>
          <p:nvPr/>
        </p:nvPicPr>
        <p:blipFill>
          <a:blip r:embed="rId6" cstate="print"/>
          <a:srcRect/>
          <a:stretch>
            <a:fillRect/>
          </a:stretch>
        </p:blipFill>
        <p:spPr bwMode="auto">
          <a:xfrm>
            <a:off x="7791450" y="5859472"/>
            <a:ext cx="1352550" cy="2857500"/>
          </a:xfrm>
          <a:prstGeom prst="rect">
            <a:avLst/>
          </a:prstGeom>
          <a:noFill/>
        </p:spPr>
      </p:pic>
      <p:pic>
        <p:nvPicPr>
          <p:cNvPr id="8" name="Picture 6" descr="C:\Users\Acer\Desktop\Filenya bg Richard\Mikon\not 2.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285852" y="5643578"/>
            <a:ext cx="1485913" cy="2073285"/>
          </a:xfrm>
          <a:prstGeom prst="rect">
            <a:avLst/>
          </a:prstGeom>
          <a:noFill/>
        </p:spPr>
      </p:pic>
      <p:pic>
        <p:nvPicPr>
          <p:cNvPr id="9" name="Picture 5" descr="C:\Users\Acer\Desktop\Filenya bg Richard\Mikon\LcKb8EBca.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214942" y="4943464"/>
            <a:ext cx="2719679" cy="3844946"/>
          </a:xfrm>
          <a:prstGeom prst="rect">
            <a:avLst/>
          </a:prstGeom>
          <a:noFill/>
        </p:spPr>
      </p:pic>
      <p:pic>
        <p:nvPicPr>
          <p:cNvPr id="11" name="Picture 11" descr="C:\Users\Acer\Desktop\Filenya bg Richard\Mikon\mov_notes1.gif"/>
          <p:cNvPicPr>
            <a:picLocks noChangeAspect="1" noChangeArrowheads="1" noCrop="1"/>
          </p:cNvPicPr>
          <p:nvPr/>
        </p:nvPicPr>
        <p:blipFill>
          <a:blip r:embed="rId9" cstate="email">
            <a:extLst>
              <a:ext uri="{28A0092B-C50C-407E-A947-70E740481C1C}">
                <a14:useLocalDpi xmlns:a14="http://schemas.microsoft.com/office/drawing/2010/main"/>
              </a:ext>
            </a:extLst>
          </a:blip>
          <a:srcRect/>
          <a:stretch>
            <a:fillRect/>
          </a:stretch>
        </p:blipFill>
        <p:spPr bwMode="auto">
          <a:xfrm>
            <a:off x="142844" y="142852"/>
            <a:ext cx="1500198" cy="1125149"/>
          </a:xfrm>
          <a:prstGeom prst="rect">
            <a:avLst/>
          </a:prstGeom>
          <a:noFill/>
        </p:spPr>
      </p:pic>
      <p:sp>
        <p:nvSpPr>
          <p:cNvPr id="12" name="Rectangle 11"/>
          <p:cNvSpPr/>
          <p:nvPr/>
        </p:nvSpPr>
        <p:spPr>
          <a:xfrm>
            <a:off x="1000100" y="1214422"/>
            <a:ext cx="7215238" cy="9286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None/>
            </a:pPr>
            <a:r>
              <a:rPr lang="id-ID" dirty="0" smtClean="0">
                <a:solidFill>
                  <a:sysClr val="windowText" lastClr="000000"/>
                </a:solidFill>
                <a:latin typeface="Stencil" pitchFamily="82" charset="0"/>
              </a:rPr>
              <a:t>Latihan rutin untuk persembahan di</a:t>
            </a:r>
          </a:p>
          <a:p>
            <a:pPr marL="514350" indent="-514350" algn="ctr">
              <a:buNone/>
            </a:pPr>
            <a:r>
              <a:rPr lang="id-ID" sz="2400" dirty="0" smtClean="0">
                <a:solidFill>
                  <a:sysClr val="windowText" lastClr="000000"/>
                </a:solidFill>
                <a:latin typeface="Stencil" pitchFamily="82" charset="0"/>
              </a:rPr>
              <a:t>Paskah 2017 pmk-kmk telkom university</a:t>
            </a:r>
            <a:endParaRPr lang="id-ID" dirty="0" smtClean="0">
              <a:solidFill>
                <a:sysClr val="windowText" lastClr="000000"/>
              </a:solidFill>
              <a:latin typeface="Stencil" pitchFamily="82"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042" y="274638"/>
            <a:ext cx="7043758" cy="978300"/>
          </a:xfrm>
        </p:spPr>
        <p:txBody>
          <a:bodyPr>
            <a:normAutofit fontScale="90000"/>
          </a:bodyPr>
          <a:lstStyle/>
          <a:p>
            <a:pPr algn="r"/>
            <a:r>
              <a:rPr lang="id-ID" sz="3600" dirty="0" smtClean="0">
                <a:latin typeface="Comic Sans MS" pitchFamily="66" charset="0"/>
              </a:rPr>
              <a:t>PROGRAM KERJA </a:t>
            </a:r>
            <a:br>
              <a:rPr lang="id-ID" sz="3600" dirty="0" smtClean="0">
                <a:latin typeface="Comic Sans MS" pitchFamily="66" charset="0"/>
              </a:rPr>
            </a:br>
            <a:r>
              <a:rPr lang="id-ID" sz="3600" dirty="0" smtClean="0">
                <a:latin typeface="Comic Sans MS" pitchFamily="66" charset="0"/>
              </a:rPr>
              <a:t>YANG AKAN DILAKSANAKAN</a:t>
            </a:r>
            <a:endParaRPr lang="en-GB" sz="3600" dirty="0">
              <a:latin typeface="Comic Sans MS" pitchFamily="66" charset="0"/>
            </a:endParaRPr>
          </a:p>
        </p:txBody>
      </p:sp>
      <p:sp>
        <p:nvSpPr>
          <p:cNvPr id="10" name="Content Placeholder 9"/>
          <p:cNvSpPr>
            <a:spLocks noGrp="1"/>
          </p:cNvSpPr>
          <p:nvPr>
            <p:ph idx="1"/>
          </p:nvPr>
        </p:nvSpPr>
        <p:spPr>
          <a:xfrm>
            <a:off x="457200" y="1428736"/>
            <a:ext cx="8229600" cy="4043378"/>
          </a:xfrm>
        </p:spPr>
        <p:txBody>
          <a:bodyPr>
            <a:normAutofit lnSpcReduction="10000"/>
          </a:bodyPr>
          <a:lstStyle/>
          <a:p>
            <a:pPr marL="514350" indent="-514350">
              <a:buNone/>
            </a:pPr>
            <a:r>
              <a:rPr lang="id-ID" sz="2400" dirty="0" smtClean="0">
                <a:latin typeface="Stencil" pitchFamily="82" charset="0"/>
              </a:rPr>
              <a:t>1. Persembahan pada </a:t>
            </a:r>
          </a:p>
          <a:p>
            <a:pPr marL="514350" indent="-514350">
              <a:buNone/>
            </a:pPr>
            <a:r>
              <a:rPr lang="id-ID" sz="2400" dirty="0" smtClean="0">
                <a:latin typeface="Stencil" pitchFamily="82" charset="0"/>
              </a:rPr>
              <a:t>PASKAH 2017 PMK-KMK TELKOM UNIVERSITY</a:t>
            </a:r>
          </a:p>
          <a:p>
            <a:pPr marL="0" indent="0">
              <a:lnSpc>
                <a:spcPct val="150000"/>
              </a:lnSpc>
              <a:buNone/>
            </a:pPr>
            <a:r>
              <a:rPr lang="id-ID" sz="2800" dirty="0" smtClean="0">
                <a:latin typeface="Agency FB" pitchFamily="34" charset="0"/>
              </a:rPr>
              <a:t>Nama Kegiatan             : Ibadah Paskah PMK-KMK Telkom University</a:t>
            </a:r>
            <a:endParaRPr lang="x-none" sz="2800" smtClean="0">
              <a:latin typeface="Agency FB" pitchFamily="34" charset="0"/>
            </a:endParaRPr>
          </a:p>
          <a:p>
            <a:pPr marL="0" indent="0">
              <a:buNone/>
            </a:pPr>
            <a:r>
              <a:rPr lang="id-ID" sz="2800" dirty="0" smtClean="0">
                <a:latin typeface="Agency FB" pitchFamily="34" charset="0"/>
              </a:rPr>
              <a:t>Hari, Tanggal                : Selasa, 25 April 2017</a:t>
            </a:r>
          </a:p>
          <a:p>
            <a:pPr marL="0" indent="0">
              <a:buNone/>
            </a:pPr>
            <a:r>
              <a:rPr lang="id-ID" sz="2800" dirty="0" smtClean="0">
                <a:latin typeface="Agency FB" pitchFamily="34" charset="0"/>
              </a:rPr>
              <a:t>Tempat		           : Aula FIT (Fakultas Ilmu Terapan)</a:t>
            </a:r>
          </a:p>
          <a:p>
            <a:pPr marL="0" indent="0">
              <a:buNone/>
            </a:pPr>
            <a:endParaRPr lang="x-none" sz="2800" smtClean="0">
              <a:latin typeface="Agency FB" pitchFamily="34" charset="0"/>
            </a:endParaRPr>
          </a:p>
          <a:p>
            <a:pPr marL="0" indent="0">
              <a:buNone/>
            </a:pPr>
            <a:r>
              <a:rPr lang="id-ID" sz="2800" dirty="0" smtClean="0">
                <a:latin typeface="Agency FB" pitchFamily="34" charset="0"/>
              </a:rPr>
              <a:t>Lagu yang Dibawakan  : </a:t>
            </a:r>
            <a:r>
              <a:rPr lang="id-ID" sz="2800" b="1" dirty="0" smtClean="0">
                <a:latin typeface="Agency FB" pitchFamily="34" charset="0"/>
              </a:rPr>
              <a:t>My Tribute (To God be Glory)</a:t>
            </a:r>
          </a:p>
          <a:p>
            <a:pPr marL="0" indent="0">
              <a:buNone/>
            </a:pPr>
            <a:r>
              <a:rPr lang="id-ID" sz="2800" b="1" dirty="0" smtClean="0">
                <a:latin typeface="Agency FB" pitchFamily="34" charset="0"/>
              </a:rPr>
              <a:t>		            Sing, Alleluia, Clap Your Hands</a:t>
            </a:r>
          </a:p>
        </p:txBody>
      </p:sp>
      <p:pic>
        <p:nvPicPr>
          <p:cNvPr id="3" name="Picture 2" descr="C:\Users\Acer\Desktop\Filenya bg Richard\Mikon\not 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4412" y="4899835"/>
            <a:ext cx="2727132" cy="3817137"/>
          </a:xfrm>
          <a:prstGeom prst="rect">
            <a:avLst/>
          </a:prstGeom>
          <a:noFill/>
        </p:spPr>
      </p:pic>
      <p:pic>
        <p:nvPicPr>
          <p:cNvPr id="4" name="Picture 3" descr="C:\Users\Acer\Desktop\Filenya bg Richard\Mikon\music-note-transparent-background-clipart-panda-free-clipart-qexK9I-clipart.png"/>
          <p:cNvPicPr>
            <a:picLocks noChangeAspect="1" noChangeArrowheads="1"/>
          </p:cNvPicPr>
          <p:nvPr/>
        </p:nvPicPr>
        <p:blipFill>
          <a:blip r:embed="rId3" cstate="print"/>
          <a:srcRect/>
          <a:stretch>
            <a:fillRect/>
          </a:stretch>
        </p:blipFill>
        <p:spPr bwMode="auto">
          <a:xfrm flipH="1">
            <a:off x="1857356" y="4999027"/>
            <a:ext cx="4354549" cy="3717945"/>
          </a:xfrm>
          <a:prstGeom prst="rect">
            <a:avLst/>
          </a:prstGeom>
          <a:noFill/>
        </p:spPr>
      </p:pic>
      <p:pic>
        <p:nvPicPr>
          <p:cNvPr id="5" name="Picture 4" descr="C:\Users\Acer\Desktop\Filenya bg Richard\Mikon\Musical-notes-clip-art-clipart-music-notes-free-clipartbold.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29058" y="4876798"/>
            <a:ext cx="3070719" cy="4340240"/>
          </a:xfrm>
          <a:prstGeom prst="rect">
            <a:avLst/>
          </a:prstGeom>
          <a:noFill/>
        </p:spPr>
      </p:pic>
      <p:pic>
        <p:nvPicPr>
          <p:cNvPr id="6" name="Picture 7" descr="C:\Users\Acer\Desktop\Filenya bg Richard\Mikon\quarterrest.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72264" y="5359386"/>
            <a:ext cx="1666887" cy="3000396"/>
          </a:xfrm>
          <a:prstGeom prst="rect">
            <a:avLst/>
          </a:prstGeom>
          <a:noFill/>
        </p:spPr>
      </p:pic>
      <p:pic>
        <p:nvPicPr>
          <p:cNvPr id="7" name="Picture 8" descr="C:\Users\Acer\Desktop\Filenya bg Richard\Mikon\single-music-notes-music-note-single2.png"/>
          <p:cNvPicPr>
            <a:picLocks noChangeAspect="1" noChangeArrowheads="1"/>
          </p:cNvPicPr>
          <p:nvPr/>
        </p:nvPicPr>
        <p:blipFill>
          <a:blip r:embed="rId6" cstate="print"/>
          <a:srcRect/>
          <a:stretch>
            <a:fillRect/>
          </a:stretch>
        </p:blipFill>
        <p:spPr bwMode="auto">
          <a:xfrm>
            <a:off x="7791450" y="5859472"/>
            <a:ext cx="1352550" cy="2857500"/>
          </a:xfrm>
          <a:prstGeom prst="rect">
            <a:avLst/>
          </a:prstGeom>
          <a:noFill/>
        </p:spPr>
      </p:pic>
      <p:pic>
        <p:nvPicPr>
          <p:cNvPr id="8" name="Picture 6" descr="C:\Users\Acer\Desktop\Filenya bg Richard\Mikon\not 2.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285852" y="5643578"/>
            <a:ext cx="1485913" cy="2073285"/>
          </a:xfrm>
          <a:prstGeom prst="rect">
            <a:avLst/>
          </a:prstGeom>
          <a:noFill/>
        </p:spPr>
      </p:pic>
      <p:pic>
        <p:nvPicPr>
          <p:cNvPr id="9" name="Picture 5" descr="C:\Users\Acer\Desktop\Filenya bg Richard\Mikon\LcKb8EBca.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214942" y="4943464"/>
            <a:ext cx="2719679" cy="3844946"/>
          </a:xfrm>
          <a:prstGeom prst="rect">
            <a:avLst/>
          </a:prstGeom>
          <a:noFill/>
        </p:spPr>
      </p:pic>
      <p:pic>
        <p:nvPicPr>
          <p:cNvPr id="11" name="Picture 11" descr="C:\Users\Acer\Desktop\Filenya bg Richard\Mikon\mov_notes1.gif"/>
          <p:cNvPicPr>
            <a:picLocks noChangeAspect="1" noChangeArrowheads="1" noCrop="1"/>
          </p:cNvPicPr>
          <p:nvPr/>
        </p:nvPicPr>
        <p:blipFill>
          <a:blip r:embed="rId9" cstate="email">
            <a:extLst>
              <a:ext uri="{28A0092B-C50C-407E-A947-70E740481C1C}">
                <a14:useLocalDpi xmlns:a14="http://schemas.microsoft.com/office/drawing/2010/main"/>
              </a:ext>
            </a:extLst>
          </a:blip>
          <a:srcRect/>
          <a:stretch>
            <a:fillRect/>
          </a:stretch>
        </p:blipFill>
        <p:spPr bwMode="auto">
          <a:xfrm>
            <a:off x="142844" y="142852"/>
            <a:ext cx="1500198" cy="1125149"/>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042" y="274638"/>
            <a:ext cx="7043758" cy="978300"/>
          </a:xfrm>
        </p:spPr>
        <p:txBody>
          <a:bodyPr>
            <a:normAutofit fontScale="90000"/>
          </a:bodyPr>
          <a:lstStyle/>
          <a:p>
            <a:pPr algn="r"/>
            <a:r>
              <a:rPr lang="id-ID" sz="3600" dirty="0" smtClean="0">
                <a:latin typeface="Comic Sans MS" pitchFamily="66" charset="0"/>
              </a:rPr>
              <a:t>PROGRAM KERJA </a:t>
            </a:r>
            <a:br>
              <a:rPr lang="id-ID" sz="3600" dirty="0" smtClean="0">
                <a:latin typeface="Comic Sans MS" pitchFamily="66" charset="0"/>
              </a:rPr>
            </a:br>
            <a:r>
              <a:rPr lang="id-ID" sz="3600" dirty="0" smtClean="0">
                <a:latin typeface="Comic Sans MS" pitchFamily="66" charset="0"/>
              </a:rPr>
              <a:t>YANG AKAN DILAKSANAKAN</a:t>
            </a:r>
            <a:endParaRPr lang="en-GB" sz="3600" dirty="0">
              <a:latin typeface="Comic Sans MS" pitchFamily="66" charset="0"/>
            </a:endParaRPr>
          </a:p>
        </p:txBody>
      </p:sp>
      <p:sp>
        <p:nvSpPr>
          <p:cNvPr id="10" name="Content Placeholder 9"/>
          <p:cNvSpPr>
            <a:spLocks noGrp="1"/>
          </p:cNvSpPr>
          <p:nvPr>
            <p:ph idx="1"/>
          </p:nvPr>
        </p:nvSpPr>
        <p:spPr>
          <a:xfrm>
            <a:off x="457200" y="1428736"/>
            <a:ext cx="8229600" cy="4043378"/>
          </a:xfrm>
        </p:spPr>
        <p:txBody>
          <a:bodyPr>
            <a:normAutofit/>
          </a:bodyPr>
          <a:lstStyle/>
          <a:p>
            <a:pPr marL="514350" indent="-514350">
              <a:buNone/>
            </a:pPr>
            <a:endParaRPr lang="id-ID" sz="2400" dirty="0" smtClean="0">
              <a:latin typeface="Stencil" pitchFamily="82" charset="0"/>
            </a:endParaRPr>
          </a:p>
          <a:p>
            <a:pPr marL="514350" indent="-514350">
              <a:buNone/>
            </a:pPr>
            <a:endParaRPr lang="id-ID" sz="2400" dirty="0" smtClean="0">
              <a:latin typeface="Stencil" pitchFamily="82" charset="0"/>
            </a:endParaRPr>
          </a:p>
          <a:p>
            <a:pPr marL="514350" indent="-514350">
              <a:buNone/>
            </a:pPr>
            <a:endParaRPr lang="id-ID" sz="2400" dirty="0" smtClean="0">
              <a:latin typeface="Stencil" pitchFamily="82" charset="0"/>
            </a:endParaRPr>
          </a:p>
          <a:p>
            <a:pPr marL="514350" indent="-514350">
              <a:buNone/>
            </a:pPr>
            <a:r>
              <a:rPr lang="id-ID" sz="2400" dirty="0" smtClean="0">
                <a:latin typeface="Stencil" pitchFamily="82" charset="0"/>
              </a:rPr>
              <a:t>2. Pelayan sebagai singer pada ibadah jumatan pmk tes</a:t>
            </a:r>
          </a:p>
        </p:txBody>
      </p:sp>
      <p:pic>
        <p:nvPicPr>
          <p:cNvPr id="3" name="Picture 2" descr="C:\Users\Acer\Desktop\Filenya bg Richard\Mikon\not 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4412" y="4899835"/>
            <a:ext cx="2727132" cy="3817137"/>
          </a:xfrm>
          <a:prstGeom prst="rect">
            <a:avLst/>
          </a:prstGeom>
          <a:noFill/>
        </p:spPr>
      </p:pic>
      <p:pic>
        <p:nvPicPr>
          <p:cNvPr id="4" name="Picture 3" descr="C:\Users\Acer\Desktop\Filenya bg Richard\Mikon\music-note-transparent-background-clipart-panda-free-clipart-qexK9I-clipart.png"/>
          <p:cNvPicPr>
            <a:picLocks noChangeAspect="1" noChangeArrowheads="1"/>
          </p:cNvPicPr>
          <p:nvPr/>
        </p:nvPicPr>
        <p:blipFill>
          <a:blip r:embed="rId3" cstate="print"/>
          <a:srcRect/>
          <a:stretch>
            <a:fillRect/>
          </a:stretch>
        </p:blipFill>
        <p:spPr bwMode="auto">
          <a:xfrm flipH="1">
            <a:off x="1857356" y="4999027"/>
            <a:ext cx="4354549" cy="3717945"/>
          </a:xfrm>
          <a:prstGeom prst="rect">
            <a:avLst/>
          </a:prstGeom>
          <a:noFill/>
        </p:spPr>
      </p:pic>
      <p:pic>
        <p:nvPicPr>
          <p:cNvPr id="5" name="Picture 4" descr="C:\Users\Acer\Desktop\Filenya bg Richard\Mikon\Musical-notes-clip-art-clipart-music-notes-free-clipartbold.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29058" y="4876798"/>
            <a:ext cx="3070719" cy="4340240"/>
          </a:xfrm>
          <a:prstGeom prst="rect">
            <a:avLst/>
          </a:prstGeom>
          <a:noFill/>
        </p:spPr>
      </p:pic>
      <p:pic>
        <p:nvPicPr>
          <p:cNvPr id="6" name="Picture 7" descr="C:\Users\Acer\Desktop\Filenya bg Richard\Mikon\quarterrest.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72264" y="5359386"/>
            <a:ext cx="1666887" cy="3000396"/>
          </a:xfrm>
          <a:prstGeom prst="rect">
            <a:avLst/>
          </a:prstGeom>
          <a:noFill/>
        </p:spPr>
      </p:pic>
      <p:pic>
        <p:nvPicPr>
          <p:cNvPr id="7" name="Picture 8" descr="C:\Users\Acer\Desktop\Filenya bg Richard\Mikon\single-music-notes-music-note-single2.png"/>
          <p:cNvPicPr>
            <a:picLocks noChangeAspect="1" noChangeArrowheads="1"/>
          </p:cNvPicPr>
          <p:nvPr/>
        </p:nvPicPr>
        <p:blipFill>
          <a:blip r:embed="rId6" cstate="print"/>
          <a:srcRect/>
          <a:stretch>
            <a:fillRect/>
          </a:stretch>
        </p:blipFill>
        <p:spPr bwMode="auto">
          <a:xfrm>
            <a:off x="7791450" y="5859472"/>
            <a:ext cx="1352550" cy="2857500"/>
          </a:xfrm>
          <a:prstGeom prst="rect">
            <a:avLst/>
          </a:prstGeom>
          <a:noFill/>
        </p:spPr>
      </p:pic>
      <p:pic>
        <p:nvPicPr>
          <p:cNvPr id="8" name="Picture 6" descr="C:\Users\Acer\Desktop\Filenya bg Richard\Mikon\not 2.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285852" y="5643578"/>
            <a:ext cx="1485913" cy="2073285"/>
          </a:xfrm>
          <a:prstGeom prst="rect">
            <a:avLst/>
          </a:prstGeom>
          <a:noFill/>
        </p:spPr>
      </p:pic>
      <p:pic>
        <p:nvPicPr>
          <p:cNvPr id="9" name="Picture 5" descr="C:\Users\Acer\Desktop\Filenya bg Richard\Mikon\LcKb8EBca.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214942" y="4943464"/>
            <a:ext cx="2719679" cy="3844946"/>
          </a:xfrm>
          <a:prstGeom prst="rect">
            <a:avLst/>
          </a:prstGeom>
          <a:noFill/>
        </p:spPr>
      </p:pic>
      <p:pic>
        <p:nvPicPr>
          <p:cNvPr id="11" name="Picture 11" descr="C:\Users\Acer\Desktop\Filenya bg Richard\Mikon\mov_notes1.gif"/>
          <p:cNvPicPr>
            <a:picLocks noChangeAspect="1" noChangeArrowheads="1" noCrop="1"/>
          </p:cNvPicPr>
          <p:nvPr/>
        </p:nvPicPr>
        <p:blipFill>
          <a:blip r:embed="rId9" cstate="email">
            <a:extLst>
              <a:ext uri="{28A0092B-C50C-407E-A947-70E740481C1C}">
                <a14:useLocalDpi xmlns:a14="http://schemas.microsoft.com/office/drawing/2010/main"/>
              </a:ext>
            </a:extLst>
          </a:blip>
          <a:srcRect/>
          <a:stretch>
            <a:fillRect/>
          </a:stretch>
        </p:blipFill>
        <p:spPr bwMode="auto">
          <a:xfrm>
            <a:off x="142844" y="142852"/>
            <a:ext cx="1500198" cy="1125149"/>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042" y="274638"/>
            <a:ext cx="7043758" cy="978300"/>
          </a:xfrm>
        </p:spPr>
        <p:txBody>
          <a:bodyPr>
            <a:normAutofit/>
          </a:bodyPr>
          <a:lstStyle/>
          <a:p>
            <a:pPr algn="r"/>
            <a:r>
              <a:rPr lang="id-ID" sz="3600" dirty="0" smtClean="0">
                <a:latin typeface="Comic Sans MS" pitchFamily="66" charset="0"/>
              </a:rPr>
              <a:t>KENDALA</a:t>
            </a:r>
            <a:endParaRPr lang="en-GB" sz="3600" dirty="0">
              <a:latin typeface="Comic Sans MS" pitchFamily="66" charset="0"/>
            </a:endParaRPr>
          </a:p>
        </p:txBody>
      </p:sp>
      <p:sp>
        <p:nvSpPr>
          <p:cNvPr id="10" name="Content Placeholder 9"/>
          <p:cNvSpPr>
            <a:spLocks noGrp="1"/>
          </p:cNvSpPr>
          <p:nvPr>
            <p:ph idx="1"/>
          </p:nvPr>
        </p:nvSpPr>
        <p:spPr>
          <a:xfrm>
            <a:off x="457200" y="1428736"/>
            <a:ext cx="8229600" cy="4043378"/>
          </a:xfrm>
        </p:spPr>
        <p:txBody>
          <a:bodyPr>
            <a:normAutofit/>
          </a:bodyPr>
          <a:lstStyle/>
          <a:p>
            <a:pPr marL="514350" lvl="0" indent="-514350">
              <a:buFont typeface="+mj-lt"/>
              <a:buAutoNum type="arabicPeriod"/>
            </a:pPr>
            <a:r>
              <a:rPr lang="id-ID" sz="2800" dirty="0" smtClean="0"/>
              <a:t>Sulitnya untuk menentukan waktu dan tempat yang tepat untuk latihan dikarenakan kesibukan dari masing-masing anggota mikon dan sering kali kegiatan PMK maupun non-PMK yang diadakan bersamaan.</a:t>
            </a:r>
            <a:endParaRPr lang="x-none" sz="2800" smtClean="0"/>
          </a:p>
          <a:p>
            <a:pPr marL="514350" lvl="0" indent="-514350">
              <a:buFont typeface="+mj-lt"/>
              <a:buAutoNum type="arabicPeriod"/>
            </a:pPr>
            <a:r>
              <a:rPr lang="id-ID" sz="2800" dirty="0" smtClean="0"/>
              <a:t>Belum adanya pelatih tetap.</a:t>
            </a:r>
            <a:endParaRPr lang="x-none" sz="2800" smtClean="0"/>
          </a:p>
          <a:p>
            <a:pPr marL="514350" indent="-514350">
              <a:buNone/>
            </a:pPr>
            <a:endParaRPr lang="id-ID" sz="2800" b="1" dirty="0" smtClean="0">
              <a:latin typeface="Agency FB" pitchFamily="34" charset="0"/>
            </a:endParaRPr>
          </a:p>
        </p:txBody>
      </p:sp>
      <p:pic>
        <p:nvPicPr>
          <p:cNvPr id="3" name="Picture 2" descr="C:\Users\Acer\Desktop\Filenya bg Richard\Mikon\not 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4412" y="4899835"/>
            <a:ext cx="2727132" cy="3817137"/>
          </a:xfrm>
          <a:prstGeom prst="rect">
            <a:avLst/>
          </a:prstGeom>
          <a:noFill/>
        </p:spPr>
      </p:pic>
      <p:pic>
        <p:nvPicPr>
          <p:cNvPr id="4" name="Picture 3" descr="C:\Users\Acer\Desktop\Filenya bg Richard\Mikon\music-note-transparent-background-clipart-panda-free-clipart-qexK9I-clipart.png"/>
          <p:cNvPicPr>
            <a:picLocks noChangeAspect="1" noChangeArrowheads="1"/>
          </p:cNvPicPr>
          <p:nvPr/>
        </p:nvPicPr>
        <p:blipFill>
          <a:blip r:embed="rId3" cstate="print"/>
          <a:srcRect/>
          <a:stretch>
            <a:fillRect/>
          </a:stretch>
        </p:blipFill>
        <p:spPr bwMode="auto">
          <a:xfrm flipH="1">
            <a:off x="1857356" y="4999027"/>
            <a:ext cx="4354549" cy="3717945"/>
          </a:xfrm>
          <a:prstGeom prst="rect">
            <a:avLst/>
          </a:prstGeom>
          <a:noFill/>
        </p:spPr>
      </p:pic>
      <p:pic>
        <p:nvPicPr>
          <p:cNvPr id="5" name="Picture 4" descr="C:\Users\Acer\Desktop\Filenya bg Richard\Mikon\Musical-notes-clip-art-clipart-music-notes-free-clipartbold.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29058" y="4876798"/>
            <a:ext cx="3070719" cy="4340240"/>
          </a:xfrm>
          <a:prstGeom prst="rect">
            <a:avLst/>
          </a:prstGeom>
          <a:noFill/>
        </p:spPr>
      </p:pic>
      <p:pic>
        <p:nvPicPr>
          <p:cNvPr id="6" name="Picture 7" descr="C:\Users\Acer\Desktop\Filenya bg Richard\Mikon\quarterrest.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72264" y="5359386"/>
            <a:ext cx="1666887" cy="3000396"/>
          </a:xfrm>
          <a:prstGeom prst="rect">
            <a:avLst/>
          </a:prstGeom>
          <a:noFill/>
        </p:spPr>
      </p:pic>
      <p:pic>
        <p:nvPicPr>
          <p:cNvPr id="7" name="Picture 8" descr="C:\Users\Acer\Desktop\Filenya bg Richard\Mikon\single-music-notes-music-note-single2.png"/>
          <p:cNvPicPr>
            <a:picLocks noChangeAspect="1" noChangeArrowheads="1"/>
          </p:cNvPicPr>
          <p:nvPr/>
        </p:nvPicPr>
        <p:blipFill>
          <a:blip r:embed="rId6" cstate="print"/>
          <a:srcRect/>
          <a:stretch>
            <a:fillRect/>
          </a:stretch>
        </p:blipFill>
        <p:spPr bwMode="auto">
          <a:xfrm>
            <a:off x="7791450" y="5859472"/>
            <a:ext cx="1352550" cy="2857500"/>
          </a:xfrm>
          <a:prstGeom prst="rect">
            <a:avLst/>
          </a:prstGeom>
          <a:noFill/>
        </p:spPr>
      </p:pic>
      <p:pic>
        <p:nvPicPr>
          <p:cNvPr id="8" name="Picture 6" descr="C:\Users\Acer\Desktop\Filenya bg Richard\Mikon\not 2.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285852" y="5643578"/>
            <a:ext cx="1485913" cy="2073285"/>
          </a:xfrm>
          <a:prstGeom prst="rect">
            <a:avLst/>
          </a:prstGeom>
          <a:noFill/>
        </p:spPr>
      </p:pic>
      <p:pic>
        <p:nvPicPr>
          <p:cNvPr id="9" name="Picture 5" descr="C:\Users\Acer\Desktop\Filenya bg Richard\Mikon\LcKb8EBca.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214942" y="4943464"/>
            <a:ext cx="2719679" cy="3844946"/>
          </a:xfrm>
          <a:prstGeom prst="rect">
            <a:avLst/>
          </a:prstGeom>
          <a:noFill/>
        </p:spPr>
      </p:pic>
      <p:pic>
        <p:nvPicPr>
          <p:cNvPr id="11" name="Picture 11" descr="C:\Users\Acer\Desktop\Filenya bg Richard\Mikon\mov_notes1.gif"/>
          <p:cNvPicPr>
            <a:picLocks noChangeAspect="1" noChangeArrowheads="1" noCrop="1"/>
          </p:cNvPicPr>
          <p:nvPr/>
        </p:nvPicPr>
        <p:blipFill>
          <a:blip r:embed="rId9" cstate="email">
            <a:extLst>
              <a:ext uri="{28A0092B-C50C-407E-A947-70E740481C1C}">
                <a14:useLocalDpi xmlns:a14="http://schemas.microsoft.com/office/drawing/2010/main"/>
              </a:ext>
            </a:extLst>
          </a:blip>
          <a:srcRect/>
          <a:stretch>
            <a:fillRect/>
          </a:stretch>
        </p:blipFill>
        <p:spPr bwMode="auto">
          <a:xfrm>
            <a:off x="142844" y="142852"/>
            <a:ext cx="1500198" cy="1125149"/>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042" y="274638"/>
            <a:ext cx="7043758" cy="978300"/>
          </a:xfrm>
        </p:spPr>
        <p:txBody>
          <a:bodyPr>
            <a:normAutofit/>
          </a:bodyPr>
          <a:lstStyle/>
          <a:p>
            <a:pPr algn="r"/>
            <a:r>
              <a:rPr lang="id-ID" sz="3600" dirty="0" smtClean="0">
                <a:latin typeface="Comic Sans MS" pitchFamily="66" charset="0"/>
              </a:rPr>
              <a:t>SOLUSI</a:t>
            </a:r>
            <a:endParaRPr lang="en-GB" sz="3600" dirty="0">
              <a:latin typeface="Comic Sans MS" pitchFamily="66" charset="0"/>
            </a:endParaRPr>
          </a:p>
        </p:txBody>
      </p:sp>
      <p:sp>
        <p:nvSpPr>
          <p:cNvPr id="10" name="Content Placeholder 9"/>
          <p:cNvSpPr>
            <a:spLocks noGrp="1"/>
          </p:cNvSpPr>
          <p:nvPr>
            <p:ph idx="1"/>
          </p:nvPr>
        </p:nvSpPr>
        <p:spPr>
          <a:xfrm>
            <a:off x="457200" y="1428736"/>
            <a:ext cx="8229600" cy="4043378"/>
          </a:xfrm>
        </p:spPr>
        <p:txBody>
          <a:bodyPr>
            <a:normAutofit fontScale="85000" lnSpcReduction="10000"/>
          </a:bodyPr>
          <a:lstStyle/>
          <a:p>
            <a:pPr marL="514350" lvl="0" indent="-514350">
              <a:buFont typeface="+mj-lt"/>
              <a:buAutoNum type="arabicPeriod"/>
            </a:pPr>
            <a:r>
              <a:rPr lang="id-ID" sz="2800" dirty="0" smtClean="0"/>
              <a:t>Menyesuaikan jadwal latihan mikon dengan kegiatan yang lain yang sudah ditentukan jadwal pelaksanaannya, sehingga tidak ada kegiatan yang saling bertubrukan.</a:t>
            </a:r>
            <a:endParaRPr lang="x-none" sz="2800" smtClean="0"/>
          </a:p>
          <a:p>
            <a:pPr marL="514350" lvl="0" indent="-514350">
              <a:buFont typeface="+mj-lt"/>
              <a:buAutoNum type="arabicPeriod"/>
            </a:pPr>
            <a:r>
              <a:rPr lang="id-ID" sz="2800" dirty="0" smtClean="0"/>
              <a:t>Setiap kali akan diadakan latihan, pengurus terlebih dahulu mencarikan tempat kosong yang dapat dijadikan tempat latihan. </a:t>
            </a:r>
            <a:endParaRPr lang="x-none" sz="2800" smtClean="0"/>
          </a:p>
          <a:p>
            <a:pPr marL="514350" lvl="0" indent="-514350">
              <a:buFont typeface="+mj-lt"/>
              <a:buAutoNum type="arabicPeriod"/>
            </a:pPr>
            <a:r>
              <a:rPr lang="id-ID" sz="2800" dirty="0" smtClean="0"/>
              <a:t>Untuk sementara ini pengurus mikon yang mengambil alih peran sebagai pelatih. Sehingga, sebelum digelar latihan bersama, pengurus mengadakan latian tertutup terlebih dahulu untuk menguasai lagu yang akan dinyanyikan oleh anggota mikon.</a:t>
            </a:r>
            <a:endParaRPr lang="x-none" sz="2800" smtClean="0"/>
          </a:p>
        </p:txBody>
      </p:sp>
      <p:pic>
        <p:nvPicPr>
          <p:cNvPr id="3" name="Picture 2" descr="C:\Users\Acer\Desktop\Filenya bg Richard\Mikon\not 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4412" y="4899835"/>
            <a:ext cx="2727132" cy="3817137"/>
          </a:xfrm>
          <a:prstGeom prst="rect">
            <a:avLst/>
          </a:prstGeom>
          <a:noFill/>
        </p:spPr>
      </p:pic>
      <p:pic>
        <p:nvPicPr>
          <p:cNvPr id="4" name="Picture 3" descr="C:\Users\Acer\Desktop\Filenya bg Richard\Mikon\music-note-transparent-background-clipart-panda-free-clipart-qexK9I-clipart.png"/>
          <p:cNvPicPr>
            <a:picLocks noChangeAspect="1" noChangeArrowheads="1"/>
          </p:cNvPicPr>
          <p:nvPr/>
        </p:nvPicPr>
        <p:blipFill>
          <a:blip r:embed="rId3" cstate="print"/>
          <a:srcRect/>
          <a:stretch>
            <a:fillRect/>
          </a:stretch>
        </p:blipFill>
        <p:spPr bwMode="auto">
          <a:xfrm flipH="1">
            <a:off x="1857356" y="4999027"/>
            <a:ext cx="4354549" cy="3717945"/>
          </a:xfrm>
          <a:prstGeom prst="rect">
            <a:avLst/>
          </a:prstGeom>
          <a:noFill/>
        </p:spPr>
      </p:pic>
      <p:pic>
        <p:nvPicPr>
          <p:cNvPr id="5" name="Picture 4" descr="C:\Users\Acer\Desktop\Filenya bg Richard\Mikon\Musical-notes-clip-art-clipart-music-notes-free-clipartbold.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29058" y="4876798"/>
            <a:ext cx="3070719" cy="4340240"/>
          </a:xfrm>
          <a:prstGeom prst="rect">
            <a:avLst/>
          </a:prstGeom>
          <a:noFill/>
        </p:spPr>
      </p:pic>
      <p:pic>
        <p:nvPicPr>
          <p:cNvPr id="6" name="Picture 7" descr="C:\Users\Acer\Desktop\Filenya bg Richard\Mikon\quarterrest.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72264" y="5359386"/>
            <a:ext cx="1666887" cy="3000396"/>
          </a:xfrm>
          <a:prstGeom prst="rect">
            <a:avLst/>
          </a:prstGeom>
          <a:noFill/>
        </p:spPr>
      </p:pic>
      <p:pic>
        <p:nvPicPr>
          <p:cNvPr id="7" name="Picture 8" descr="C:\Users\Acer\Desktop\Filenya bg Richard\Mikon\single-music-notes-music-note-single2.png"/>
          <p:cNvPicPr>
            <a:picLocks noChangeAspect="1" noChangeArrowheads="1"/>
          </p:cNvPicPr>
          <p:nvPr/>
        </p:nvPicPr>
        <p:blipFill>
          <a:blip r:embed="rId6" cstate="print"/>
          <a:srcRect/>
          <a:stretch>
            <a:fillRect/>
          </a:stretch>
        </p:blipFill>
        <p:spPr bwMode="auto">
          <a:xfrm>
            <a:off x="7791450" y="5859472"/>
            <a:ext cx="1352550" cy="2857500"/>
          </a:xfrm>
          <a:prstGeom prst="rect">
            <a:avLst/>
          </a:prstGeom>
          <a:noFill/>
        </p:spPr>
      </p:pic>
      <p:pic>
        <p:nvPicPr>
          <p:cNvPr id="8" name="Picture 6" descr="C:\Users\Acer\Desktop\Filenya bg Richard\Mikon\not 2.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285852" y="5643578"/>
            <a:ext cx="1485913" cy="2073285"/>
          </a:xfrm>
          <a:prstGeom prst="rect">
            <a:avLst/>
          </a:prstGeom>
          <a:noFill/>
        </p:spPr>
      </p:pic>
      <p:pic>
        <p:nvPicPr>
          <p:cNvPr id="9" name="Picture 5" descr="C:\Users\Acer\Desktop\Filenya bg Richard\Mikon\LcKb8EBca.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214942" y="4943464"/>
            <a:ext cx="2719679" cy="3844946"/>
          </a:xfrm>
          <a:prstGeom prst="rect">
            <a:avLst/>
          </a:prstGeom>
          <a:noFill/>
        </p:spPr>
      </p:pic>
      <p:pic>
        <p:nvPicPr>
          <p:cNvPr id="11" name="Picture 11" descr="C:\Users\Acer\Desktop\Filenya bg Richard\Mikon\mov_notes1.gif"/>
          <p:cNvPicPr>
            <a:picLocks noChangeAspect="1" noChangeArrowheads="1" noCrop="1"/>
          </p:cNvPicPr>
          <p:nvPr/>
        </p:nvPicPr>
        <p:blipFill>
          <a:blip r:embed="rId9" cstate="email">
            <a:extLst>
              <a:ext uri="{28A0092B-C50C-407E-A947-70E740481C1C}">
                <a14:useLocalDpi xmlns:a14="http://schemas.microsoft.com/office/drawing/2010/main"/>
              </a:ext>
            </a:extLst>
          </a:blip>
          <a:srcRect/>
          <a:stretch>
            <a:fillRect/>
          </a:stretch>
        </p:blipFill>
        <p:spPr bwMode="auto">
          <a:xfrm>
            <a:off x="142844" y="142852"/>
            <a:ext cx="1500198" cy="1125149"/>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85804" y="2357438"/>
            <a:ext cx="8229600" cy="1143000"/>
          </a:xfrm>
        </p:spPr>
        <p:txBody>
          <a:bodyPr>
            <a:normAutofit/>
          </a:bodyPr>
          <a:lstStyle/>
          <a:p>
            <a:r>
              <a:rPr lang="id-ID" dirty="0" smtClean="0">
                <a:latin typeface="Comic Sans MS" pitchFamily="66" charset="0"/>
                <a:cs typeface="Times New Roman" pitchFamily="18" charset="0"/>
              </a:rPr>
              <a:t>TERIMA KASIH &lt;3</a:t>
            </a:r>
            <a:endParaRPr lang="en-GB" dirty="0">
              <a:latin typeface="Comic Sans MS" pitchFamily="66" charset="0"/>
              <a:cs typeface="Times New Roman" pitchFamily="18" charset="0"/>
            </a:endParaRPr>
          </a:p>
        </p:txBody>
      </p:sp>
      <p:pic>
        <p:nvPicPr>
          <p:cNvPr id="1026" name="Picture 2" descr="C:\Users\Acer\Desktop\Filenya bg Richard\Mikon\not 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4346" y="-1674021"/>
            <a:ext cx="2727132" cy="3817137"/>
          </a:xfrm>
          <a:prstGeom prst="rect">
            <a:avLst/>
          </a:prstGeom>
          <a:noFill/>
        </p:spPr>
      </p:pic>
      <p:pic>
        <p:nvPicPr>
          <p:cNvPr id="1027" name="Picture 3" descr="C:\Users\Acer\Desktop\Filenya bg Richard\Mikon\music-note-transparent-background-clipart-panda-free-clipart-qexK9I-clipart.png"/>
          <p:cNvPicPr>
            <a:picLocks noChangeAspect="1" noChangeArrowheads="1"/>
          </p:cNvPicPr>
          <p:nvPr/>
        </p:nvPicPr>
        <p:blipFill>
          <a:blip r:embed="rId3" cstate="print"/>
          <a:srcRect/>
          <a:stretch>
            <a:fillRect/>
          </a:stretch>
        </p:blipFill>
        <p:spPr bwMode="auto">
          <a:xfrm flipH="1">
            <a:off x="1857356" y="-1574829"/>
            <a:ext cx="4354549" cy="3717945"/>
          </a:xfrm>
          <a:prstGeom prst="rect">
            <a:avLst/>
          </a:prstGeom>
          <a:noFill/>
        </p:spPr>
      </p:pic>
      <p:pic>
        <p:nvPicPr>
          <p:cNvPr id="1028" name="Picture 4" descr="C:\Users\Acer\Desktop\Filenya bg Richard\Mikon\Musical-notes-clip-art-clipart-music-notes-free-clipartbold.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29058" y="-1697058"/>
            <a:ext cx="3070719" cy="4340240"/>
          </a:xfrm>
          <a:prstGeom prst="rect">
            <a:avLst/>
          </a:prstGeom>
          <a:noFill/>
        </p:spPr>
      </p:pic>
      <p:pic>
        <p:nvPicPr>
          <p:cNvPr id="1029" name="Picture 5" descr="C:\Users\Acer\Desktop\Filenya bg Richard\Mikon\LcKb8EBca.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214942" y="-1630392"/>
            <a:ext cx="2719679" cy="3844946"/>
          </a:xfrm>
          <a:prstGeom prst="rect">
            <a:avLst/>
          </a:prstGeom>
          <a:noFill/>
        </p:spPr>
      </p:pic>
      <p:pic>
        <p:nvPicPr>
          <p:cNvPr id="1030" name="Picture 6" descr="C:\Users\Acer\Desktop\Filenya bg Richard\Mikon\not 2.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071670" y="-787425"/>
            <a:ext cx="1485913" cy="2073285"/>
          </a:xfrm>
          <a:prstGeom prst="rect">
            <a:avLst/>
          </a:prstGeom>
          <a:noFill/>
        </p:spPr>
      </p:pic>
      <p:pic>
        <p:nvPicPr>
          <p:cNvPr id="1031" name="Picture 7" descr="C:\Users\Acer\Desktop\Filenya bg Richard\Mikon\quarterrest.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572264" y="-1214470"/>
            <a:ext cx="1666887" cy="3000396"/>
          </a:xfrm>
          <a:prstGeom prst="rect">
            <a:avLst/>
          </a:prstGeom>
          <a:noFill/>
        </p:spPr>
      </p:pic>
      <p:pic>
        <p:nvPicPr>
          <p:cNvPr id="1032" name="Picture 8" descr="C:\Users\Acer\Desktop\Filenya bg Richard\Mikon\single-music-notes-music-note-single2.png"/>
          <p:cNvPicPr>
            <a:picLocks noChangeAspect="1" noChangeArrowheads="1"/>
          </p:cNvPicPr>
          <p:nvPr/>
        </p:nvPicPr>
        <p:blipFill>
          <a:blip r:embed="rId8" cstate="print"/>
          <a:srcRect/>
          <a:stretch>
            <a:fillRect/>
          </a:stretch>
        </p:blipFill>
        <p:spPr bwMode="auto">
          <a:xfrm>
            <a:off x="7791450" y="-714384"/>
            <a:ext cx="1352550" cy="2857500"/>
          </a:xfrm>
          <a:prstGeom prst="rect">
            <a:avLst/>
          </a:prstGeom>
          <a:noFill/>
        </p:spPr>
      </p:pic>
      <p:pic>
        <p:nvPicPr>
          <p:cNvPr id="16" name="Picture 2" descr="C:\Users\Acer\Desktop\Filenya bg Richard\Mikon\not 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4412" y="4899835"/>
            <a:ext cx="2727132" cy="3817137"/>
          </a:xfrm>
          <a:prstGeom prst="rect">
            <a:avLst/>
          </a:prstGeom>
          <a:noFill/>
        </p:spPr>
      </p:pic>
      <p:pic>
        <p:nvPicPr>
          <p:cNvPr id="17" name="Picture 3" descr="C:\Users\Acer\Desktop\Filenya bg Richard\Mikon\music-note-transparent-background-clipart-panda-free-clipart-qexK9I-clipart.png"/>
          <p:cNvPicPr>
            <a:picLocks noChangeAspect="1" noChangeArrowheads="1"/>
          </p:cNvPicPr>
          <p:nvPr/>
        </p:nvPicPr>
        <p:blipFill>
          <a:blip r:embed="rId3" cstate="print"/>
          <a:srcRect/>
          <a:stretch>
            <a:fillRect/>
          </a:stretch>
        </p:blipFill>
        <p:spPr bwMode="auto">
          <a:xfrm flipH="1">
            <a:off x="1857356" y="4999027"/>
            <a:ext cx="4354549" cy="3717945"/>
          </a:xfrm>
          <a:prstGeom prst="rect">
            <a:avLst/>
          </a:prstGeom>
          <a:noFill/>
        </p:spPr>
      </p:pic>
      <p:pic>
        <p:nvPicPr>
          <p:cNvPr id="18" name="Picture 4" descr="C:\Users\Acer\Desktop\Filenya bg Richard\Mikon\Musical-notes-clip-art-clipart-music-notes-free-clipartbold.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29058" y="4876798"/>
            <a:ext cx="3070719" cy="4340240"/>
          </a:xfrm>
          <a:prstGeom prst="rect">
            <a:avLst/>
          </a:prstGeom>
          <a:noFill/>
        </p:spPr>
      </p:pic>
      <p:pic>
        <p:nvPicPr>
          <p:cNvPr id="19" name="Picture 5" descr="C:\Users\Acer\Desktop\Filenya bg Richard\Mikon\LcKb8EBca.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214942" y="4943464"/>
            <a:ext cx="2719679" cy="3844946"/>
          </a:xfrm>
          <a:prstGeom prst="rect">
            <a:avLst/>
          </a:prstGeom>
          <a:noFill/>
        </p:spPr>
      </p:pic>
      <p:pic>
        <p:nvPicPr>
          <p:cNvPr id="20" name="Picture 7" descr="C:\Users\Acer\Desktop\Filenya bg Richard\Mikon\quarterrest.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572264" y="5359386"/>
            <a:ext cx="1666887" cy="3000396"/>
          </a:xfrm>
          <a:prstGeom prst="rect">
            <a:avLst/>
          </a:prstGeom>
          <a:noFill/>
        </p:spPr>
      </p:pic>
      <p:pic>
        <p:nvPicPr>
          <p:cNvPr id="21" name="Picture 8" descr="C:\Users\Acer\Desktop\Filenya bg Richard\Mikon\single-music-notes-music-note-single2.png"/>
          <p:cNvPicPr>
            <a:picLocks noChangeAspect="1" noChangeArrowheads="1"/>
          </p:cNvPicPr>
          <p:nvPr/>
        </p:nvPicPr>
        <p:blipFill>
          <a:blip r:embed="rId8" cstate="print"/>
          <a:srcRect/>
          <a:stretch>
            <a:fillRect/>
          </a:stretch>
        </p:blipFill>
        <p:spPr bwMode="auto">
          <a:xfrm>
            <a:off x="7791450" y="5859472"/>
            <a:ext cx="1352550" cy="2857500"/>
          </a:xfrm>
          <a:prstGeom prst="rect">
            <a:avLst/>
          </a:prstGeom>
          <a:noFill/>
        </p:spPr>
      </p:pic>
      <p:pic>
        <p:nvPicPr>
          <p:cNvPr id="22" name="Picture 6" descr="C:\Users\Acer\Desktop\Filenya bg Richard\Mikon\not 2.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285852" y="5643578"/>
            <a:ext cx="1485913" cy="2073285"/>
          </a:xfrm>
          <a:prstGeom prst="rect">
            <a:avLst/>
          </a:prstGeom>
          <a:noFill/>
        </p:spPr>
      </p:pic>
      <p:sp>
        <p:nvSpPr>
          <p:cNvPr id="23" name="Title 5"/>
          <p:cNvSpPr txBox="1">
            <a:spLocks/>
          </p:cNvSpPr>
          <p:nvPr/>
        </p:nvSpPr>
        <p:spPr>
          <a:xfrm>
            <a:off x="428596" y="307181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d-ID" sz="3200" i="1" noProof="0" dirty="0" smtClean="0">
                <a:latin typeface="Comic Sans MS" pitchFamily="66" charset="0"/>
                <a:ea typeface="+mj-ea"/>
                <a:cs typeface="Times New Roman" pitchFamily="18" charset="0"/>
              </a:rPr>
              <a:t>Tuhan Yesus Memberkati</a:t>
            </a:r>
            <a:endParaRPr kumimoji="0" lang="en-GB" sz="3200" b="0" i="1" u="none" strike="noStrike" kern="1200" cap="none" spc="0" normalizeH="0" baseline="0" noProof="0" dirty="0" smtClean="0">
              <a:ln>
                <a:noFill/>
              </a:ln>
              <a:solidFill>
                <a:schemeClr val="tx1"/>
              </a:solidFill>
              <a:effectLst/>
              <a:uLnTx/>
              <a:uFillTx/>
              <a:latin typeface="Comic Sans MS" pitchFamily="66" charset="0"/>
              <a:ea typeface="+mj-ea"/>
              <a:cs typeface="Times New Roman" pitchFamily="18" charset="0"/>
            </a:endParaRPr>
          </a:p>
        </p:txBody>
      </p:sp>
      <p:sp>
        <p:nvSpPr>
          <p:cNvPr id="24" name="Title 5"/>
          <p:cNvSpPr txBox="1">
            <a:spLocks/>
          </p:cNvSpPr>
          <p:nvPr/>
        </p:nvSpPr>
        <p:spPr>
          <a:xfrm>
            <a:off x="428596" y="4357702"/>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d-ID" sz="2400" i="1" noProof="0" dirty="0" smtClean="0">
                <a:latin typeface="Comic Sans MS" pitchFamily="66" charset="0"/>
                <a:ea typeface="+mj-ea"/>
                <a:cs typeface="Times New Roman" pitchFamily="18" charset="0"/>
              </a:rPr>
              <a:t>#MiKONisRealRealReal</a:t>
            </a:r>
            <a:endParaRPr kumimoji="0" lang="en-GB" sz="2400" b="0" i="1" u="none" strike="noStrike" kern="1200" cap="none" spc="0" normalizeH="0" baseline="0" noProof="0" dirty="0" smtClean="0">
              <a:ln>
                <a:noFill/>
              </a:ln>
              <a:solidFill>
                <a:schemeClr val="tx1"/>
              </a:solidFill>
              <a:effectLst/>
              <a:uLnTx/>
              <a:uFillTx/>
              <a:latin typeface="Comic Sans MS" pitchFamily="66" charset="0"/>
              <a:ea typeface="+mj-ea"/>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427</TotalTime>
  <Words>481</Words>
  <Application>Microsoft Office PowerPoint</Application>
  <PresentationFormat>On-screen Show (4:3)</PresentationFormat>
  <Paragraphs>92</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DESKRIPSI KERJA</vt:lpstr>
      <vt:lpstr>PROGRAM KERJA  YANG TELAH DILAKSANAKAN</vt:lpstr>
      <vt:lpstr>PROGRAM KERJA  YANG TELAH DILAKSANAKAN</vt:lpstr>
      <vt:lpstr>PROGRAM KERJA  YANG TELAH DILAKSANAKAN</vt:lpstr>
      <vt:lpstr>PROGRAM KERJA  YANG TELAH DILAKSANAKAN</vt:lpstr>
      <vt:lpstr>PROGRAM KERJA  YANG SEDANG DILAKSANAKAN</vt:lpstr>
      <vt:lpstr>PROGRAM KERJA  YANG AKAN DILAKSANAKAN</vt:lpstr>
      <vt:lpstr>PROGRAM KERJA  YANG AKAN DILAKSANAKAN</vt:lpstr>
      <vt:lpstr>KENDALA</vt:lpstr>
      <vt:lpstr>SOLUSI</vt:lpstr>
      <vt:lpstr>TERIMA KASIH &lt;3</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MiKON</dc:title>
  <dc:creator>Acer</dc:creator>
  <cp:lastModifiedBy>User</cp:lastModifiedBy>
  <cp:revision>22</cp:revision>
  <dcterms:created xsi:type="dcterms:W3CDTF">2017-04-22T04:06:53Z</dcterms:created>
  <dcterms:modified xsi:type="dcterms:W3CDTF">2017-10-19T11:57:03Z</dcterms:modified>
</cp:coreProperties>
</file>